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5" r:id="rId2"/>
    <p:sldMasterId id="2147483668" r:id="rId3"/>
    <p:sldMasterId id="2147483674" r:id="rId4"/>
    <p:sldMasterId id="2147483687" r:id="rId5"/>
    <p:sldMasterId id="2147483700" r:id="rId6"/>
    <p:sldMasterId id="2147483713" r:id="rId7"/>
    <p:sldMasterId id="2147483718" r:id="rId8"/>
    <p:sldMasterId id="2147483723" r:id="rId9"/>
    <p:sldMasterId id="2147483736" r:id="rId10"/>
    <p:sldMasterId id="2147483749" r:id="rId11"/>
    <p:sldMasterId id="2147483762" r:id="rId12"/>
    <p:sldMasterId id="2147483767" r:id="rId13"/>
  </p:sldMasterIdLst>
  <p:notesMasterIdLst>
    <p:notesMasterId r:id="rId24"/>
  </p:notesMasterIdLst>
  <p:sldIdLst>
    <p:sldId id="324" r:id="rId14"/>
    <p:sldId id="325" r:id="rId15"/>
    <p:sldId id="326" r:id="rId16"/>
    <p:sldId id="327" r:id="rId17"/>
    <p:sldId id="328" r:id="rId18"/>
    <p:sldId id="329" r:id="rId19"/>
    <p:sldId id="330" r:id="rId20"/>
    <p:sldId id="331" r:id="rId21"/>
    <p:sldId id="332" r:id="rId22"/>
    <p:sldId id="333"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che" initials="P" lastIdx="3" clrIdx="0">
    <p:extLst>
      <p:ext uri="{19B8F6BF-5375-455C-9EA6-DF929625EA0E}">
        <p15:presenceInfo xmlns:p15="http://schemas.microsoft.com/office/powerpoint/2012/main" userId="Pes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a:srgbClr val="FFCC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6" autoAdjust="0"/>
  </p:normalViewPr>
  <p:slideViewPr>
    <p:cSldViewPr>
      <p:cViewPr varScale="1">
        <p:scale>
          <a:sx n="102" d="100"/>
          <a:sy n="102" d="100"/>
        </p:scale>
        <p:origin x="144"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2C304-C237-40DF-8833-4918DC36DC48}" type="datetimeFigureOut">
              <a:rPr lang="de-CH" smtClean="0"/>
              <a:t>19.10.2018</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F686C-8997-43A4-A455-87752668B56C}" type="slidenum">
              <a:rPr lang="de-CH" smtClean="0"/>
              <a:t>‹Nr.›</a:t>
            </a:fld>
            <a:endParaRPr lang="de-CH"/>
          </a:p>
        </p:txBody>
      </p:sp>
    </p:spTree>
    <p:extLst>
      <p:ext uri="{BB962C8B-B14F-4D97-AF65-F5344CB8AC3E}">
        <p14:creationId xmlns:p14="http://schemas.microsoft.com/office/powerpoint/2010/main" val="227590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04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5981075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000" y="450000"/>
            <a:ext cx="10972800" cy="1143000"/>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4980383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03513" y="587536"/>
            <a:ext cx="10104313" cy="930400"/>
          </a:xfrm>
          <a:prstGeom prst="rect">
            <a:avLst/>
          </a:prstGeom>
        </p:spPr>
        <p:txBody>
          <a:bodyPr/>
          <a:lstStyle>
            <a:lvl1pPr algn="l">
              <a:defRPr sz="2800"/>
            </a:lvl1pPr>
          </a:lstStyle>
          <a:p>
            <a:r>
              <a:rPr lang="de-DE" dirty="0" smtClean="0"/>
              <a:t>Titelmasterformat durch Klicken bearbeiten</a:t>
            </a:r>
            <a:endParaRPr lang="de-CH" dirty="0"/>
          </a:p>
        </p:txBody>
      </p:sp>
      <p:sp>
        <p:nvSpPr>
          <p:cNvPr id="3" name="Inhaltsplatzhalter 2"/>
          <p:cNvSpPr>
            <a:spLocks noGrp="1"/>
          </p:cNvSpPr>
          <p:nvPr>
            <p:ph idx="1"/>
          </p:nvPr>
        </p:nvSpPr>
        <p:spPr>
          <a:xfrm>
            <a:off x="1703513" y="1628800"/>
            <a:ext cx="8208839" cy="4824536"/>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extLst>
      <p:ext uri="{BB962C8B-B14F-4D97-AF65-F5344CB8AC3E}">
        <p14:creationId xmlns:p14="http://schemas.microsoft.com/office/powerpoint/2010/main" val="409399423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7037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3734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2758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000" y="450000"/>
            <a:ext cx="10972800" cy="1143000"/>
          </a:xfrm>
          <a:prstGeom prst="rect">
            <a:avLst/>
          </a:prstGeo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53830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49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07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1_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fld id="{1E7F2E41-15B9-4B75-8789-B393C38F062B}" type="slidenum">
              <a:rPr lang="de-CH" sz="2400">
                <a:solidFill>
                  <a:srgbClr val="000000"/>
                </a:solidFill>
              </a:rPr>
              <a:pPr fontAlgn="base">
                <a:spcBef>
                  <a:spcPct val="0"/>
                </a:spcBef>
                <a:spcAft>
                  <a:spcPct val="0"/>
                </a:spcAft>
                <a:defRPr/>
              </a:pPr>
              <a:t>‹Nr.›</a:t>
            </a:fld>
            <a:endParaRPr lang="de-CH" sz="2400">
              <a:solidFill>
                <a:srgbClr val="000000"/>
              </a:solidFill>
            </a:endParaRPr>
          </a:p>
        </p:txBody>
      </p:sp>
    </p:spTree>
    <p:extLst>
      <p:ext uri="{BB962C8B-B14F-4D97-AF65-F5344CB8AC3E}">
        <p14:creationId xmlns:p14="http://schemas.microsoft.com/office/powerpoint/2010/main" val="3122858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23563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254507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2363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308697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4199030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47187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67520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41450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982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772124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59253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88435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58213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1_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fld id="{1E7F2E41-15B9-4B75-8789-B393C38F062B}" type="slidenum">
              <a:rPr lang="de-CH" sz="2400">
                <a:solidFill>
                  <a:srgbClr val="000000"/>
                </a:solidFill>
              </a:rPr>
              <a:pPr fontAlgn="base">
                <a:spcBef>
                  <a:spcPct val="0"/>
                </a:spcBef>
                <a:spcAft>
                  <a:spcPct val="0"/>
                </a:spcAft>
                <a:defRPr/>
              </a:pPr>
              <a:t>‹Nr.›</a:t>
            </a:fld>
            <a:endParaRPr lang="de-CH" sz="2400">
              <a:solidFill>
                <a:srgbClr val="000000"/>
              </a:solidFill>
            </a:endParaRPr>
          </a:p>
        </p:txBody>
      </p:sp>
    </p:spTree>
    <p:extLst>
      <p:ext uri="{BB962C8B-B14F-4D97-AF65-F5344CB8AC3E}">
        <p14:creationId xmlns:p14="http://schemas.microsoft.com/office/powerpoint/2010/main" val="89470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04358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13320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00988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444782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55933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00973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5159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964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148969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675317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2835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484644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74448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1_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fld id="{1E7F2E41-15B9-4B75-8789-B393C38F062B}" type="slidenum">
              <a:rPr lang="de-CH" sz="2400">
                <a:solidFill>
                  <a:srgbClr val="000000"/>
                </a:solidFill>
              </a:rPr>
              <a:pPr fontAlgn="base">
                <a:spcBef>
                  <a:spcPct val="0"/>
                </a:spcBef>
                <a:spcAft>
                  <a:spcPct val="0"/>
                </a:spcAft>
                <a:defRPr/>
              </a:pPr>
              <a:t>‹Nr.›</a:t>
            </a:fld>
            <a:endParaRPr lang="de-CH" sz="2400">
              <a:solidFill>
                <a:srgbClr val="000000"/>
              </a:solidFill>
            </a:endParaRPr>
          </a:p>
        </p:txBody>
      </p:sp>
    </p:spTree>
    <p:extLst>
      <p:ext uri="{BB962C8B-B14F-4D97-AF65-F5344CB8AC3E}">
        <p14:creationId xmlns:p14="http://schemas.microsoft.com/office/powerpoint/2010/main" val="62490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419932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01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0849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5682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54243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915653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659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02109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59953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66006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12013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51565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1_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fld id="{1E7F2E41-15B9-4B75-8789-B393C38F062B}" type="slidenum">
              <a:rPr lang="de-CH" sz="2400">
                <a:solidFill>
                  <a:srgbClr val="000000"/>
                </a:solidFill>
              </a:rPr>
              <a:pPr fontAlgn="base">
                <a:spcBef>
                  <a:spcPct val="0"/>
                </a:spcBef>
                <a:spcAft>
                  <a:spcPct val="0"/>
                </a:spcAft>
                <a:defRPr/>
              </a:pPr>
              <a:t>‹Nr.›</a:t>
            </a:fld>
            <a:endParaRPr lang="de-CH" sz="2400">
              <a:solidFill>
                <a:srgbClr val="000000"/>
              </a:solidFill>
            </a:endParaRPr>
          </a:p>
        </p:txBody>
      </p:sp>
    </p:spTree>
    <p:extLst>
      <p:ext uri="{BB962C8B-B14F-4D97-AF65-F5344CB8AC3E}">
        <p14:creationId xmlns:p14="http://schemas.microsoft.com/office/powerpoint/2010/main" val="2471332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90655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03513" y="587536"/>
            <a:ext cx="10104313" cy="930400"/>
          </a:xfrm>
          <a:prstGeom prst="rect">
            <a:avLst/>
          </a:prstGeom>
        </p:spPr>
        <p:txBody>
          <a:bodyPr/>
          <a:lstStyle>
            <a:lvl1pPr algn="l">
              <a:defRPr sz="2800"/>
            </a:lvl1pPr>
          </a:lstStyle>
          <a:p>
            <a:r>
              <a:rPr lang="de-DE" dirty="0" smtClean="0"/>
              <a:t>Titelmasterformat durch Klicken bearbeiten</a:t>
            </a:r>
            <a:endParaRPr lang="de-CH" dirty="0"/>
          </a:p>
        </p:txBody>
      </p:sp>
      <p:sp>
        <p:nvSpPr>
          <p:cNvPr id="3" name="Inhaltsplatzhalter 2"/>
          <p:cNvSpPr>
            <a:spLocks noGrp="1"/>
          </p:cNvSpPr>
          <p:nvPr>
            <p:ph idx="1"/>
          </p:nvPr>
        </p:nvSpPr>
        <p:spPr>
          <a:xfrm>
            <a:off x="1703513" y="1628800"/>
            <a:ext cx="8208839" cy="4824536"/>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extLst>
      <p:ext uri="{BB962C8B-B14F-4D97-AF65-F5344CB8AC3E}">
        <p14:creationId xmlns:p14="http://schemas.microsoft.com/office/powerpoint/2010/main" val="161698088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42605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76422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03513" y="587536"/>
            <a:ext cx="10104313" cy="930400"/>
          </a:xfrm>
          <a:prstGeom prst="rect">
            <a:avLst/>
          </a:prstGeom>
        </p:spPr>
        <p:txBody>
          <a:bodyPr/>
          <a:lstStyle>
            <a:lvl1pPr algn="l">
              <a:defRPr sz="2800"/>
            </a:lvl1pPr>
          </a:lstStyle>
          <a:p>
            <a:r>
              <a:rPr lang="de-DE" dirty="0" smtClean="0"/>
              <a:t>Titelmasterformat durch Klicken bearbeiten</a:t>
            </a:r>
            <a:endParaRPr lang="de-CH" dirty="0"/>
          </a:p>
        </p:txBody>
      </p:sp>
      <p:sp>
        <p:nvSpPr>
          <p:cNvPr id="3" name="Inhaltsplatzhalter 2"/>
          <p:cNvSpPr>
            <a:spLocks noGrp="1"/>
          </p:cNvSpPr>
          <p:nvPr>
            <p:ph idx="1"/>
          </p:nvPr>
        </p:nvSpPr>
        <p:spPr>
          <a:xfrm>
            <a:off x="1703513" y="1628800"/>
            <a:ext cx="8208839" cy="4824536"/>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extLst>
      <p:ext uri="{BB962C8B-B14F-4D97-AF65-F5344CB8AC3E}">
        <p14:creationId xmlns:p14="http://schemas.microsoft.com/office/powerpoint/2010/main" val="141215779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064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026504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744167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63642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937731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52255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718516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783646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9501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521888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64237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7162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8179749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449309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1_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fld id="{1E7F2E41-15B9-4B75-8789-B393C38F062B}" type="slidenum">
              <a:rPr lang="de-CH" sz="2400">
                <a:solidFill>
                  <a:srgbClr val="000000"/>
                </a:solidFill>
              </a:rPr>
              <a:pPr fontAlgn="base">
                <a:spcBef>
                  <a:spcPct val="0"/>
                </a:spcBef>
                <a:spcAft>
                  <a:spcPct val="0"/>
                </a:spcAft>
                <a:defRPr/>
              </a:pPr>
              <a:t>‹Nr.›</a:t>
            </a:fld>
            <a:endParaRPr lang="de-CH" sz="2400">
              <a:solidFill>
                <a:srgbClr val="000000"/>
              </a:solidFill>
            </a:endParaRPr>
          </a:p>
        </p:txBody>
      </p:sp>
    </p:spTree>
    <p:extLst>
      <p:ext uri="{BB962C8B-B14F-4D97-AF65-F5344CB8AC3E}">
        <p14:creationId xmlns:p14="http://schemas.microsoft.com/office/powerpoint/2010/main" val="35559865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874755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28364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733561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9573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07700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690979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4931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807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5221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922683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568479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990709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1_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fld id="{1E7F2E41-15B9-4B75-8789-B393C38F062B}" type="slidenum">
              <a:rPr lang="de-CH" sz="2400">
                <a:solidFill>
                  <a:srgbClr val="000000"/>
                </a:solidFill>
              </a:rPr>
              <a:pPr fontAlgn="base">
                <a:spcBef>
                  <a:spcPct val="0"/>
                </a:spcBef>
                <a:spcAft>
                  <a:spcPct val="0"/>
                </a:spcAft>
                <a:defRPr/>
              </a:pPr>
              <a:t>‹Nr.›</a:t>
            </a:fld>
            <a:endParaRPr lang="de-CH" sz="2400">
              <a:solidFill>
                <a:srgbClr val="000000"/>
              </a:solidFill>
            </a:endParaRPr>
          </a:p>
        </p:txBody>
      </p:sp>
    </p:spTree>
    <p:extLst>
      <p:ext uri="{BB962C8B-B14F-4D97-AF65-F5344CB8AC3E}">
        <p14:creationId xmlns:p14="http://schemas.microsoft.com/office/powerpoint/2010/main" val="19454763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162860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435688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558702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128924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973389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56025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6059841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3510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820993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9541231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208290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133177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1_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endParaRPr lang="de-CH" sz="2400">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ea typeface="ＭＳ Ｐゴシック"/>
                <a:cs typeface="ＭＳ Ｐゴシック"/>
              </a:defRPr>
            </a:lvl1pPr>
          </a:lstStyle>
          <a:p>
            <a:pPr fontAlgn="base">
              <a:spcBef>
                <a:spcPct val="0"/>
              </a:spcBef>
              <a:spcAft>
                <a:spcPct val="0"/>
              </a:spcAft>
              <a:defRPr/>
            </a:pPr>
            <a:fld id="{1E7F2E41-15B9-4B75-8789-B393C38F062B}" type="slidenum">
              <a:rPr lang="de-CH" sz="2400">
                <a:solidFill>
                  <a:srgbClr val="000000"/>
                </a:solidFill>
              </a:rPr>
              <a:pPr fontAlgn="base">
                <a:spcBef>
                  <a:spcPct val="0"/>
                </a:spcBef>
                <a:spcAft>
                  <a:spcPct val="0"/>
                </a:spcAft>
                <a:defRPr/>
              </a:pPr>
              <a:t>‹Nr.›</a:t>
            </a:fld>
            <a:endParaRPr lang="de-CH" sz="2400">
              <a:solidFill>
                <a:srgbClr val="000000"/>
              </a:solidFill>
            </a:endParaRPr>
          </a:p>
        </p:txBody>
      </p:sp>
    </p:spTree>
    <p:extLst>
      <p:ext uri="{BB962C8B-B14F-4D97-AF65-F5344CB8AC3E}">
        <p14:creationId xmlns:p14="http://schemas.microsoft.com/office/powerpoint/2010/main" val="6188126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12991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000" y="450000"/>
            <a:ext cx="10972800" cy="1143000"/>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76941916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91441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8644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10.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1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5" Type="http://schemas.openxmlformats.org/officeDocument/2006/relationships/theme" Target="../theme/theme13.xml"/><Relationship Id="rId4"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1"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2"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13" name="Textfeld 12"/>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4149116638"/>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1"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2"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13" name="Textfeld 12"/>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69061781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iming>
    <p:tnLst>
      <p:par>
        <p:cTn id="1" dur="indefinite" restart="never" nodeType="tmRoot"/>
      </p:par>
    </p:tnLst>
  </p:timing>
  <p:hf hdr="0" ftr="0"/>
  <p:txStyles>
    <p:titleStyle>
      <a:lvl1pPr algn="l" rtl="0" fontAlgn="base">
        <a:spcBef>
          <a:spcPct val="0"/>
        </a:spcBef>
        <a:spcAft>
          <a:spcPct val="0"/>
        </a:spcAft>
        <a:defRPr sz="2800">
          <a:solidFill>
            <a:srgbClr val="000000"/>
          </a:solidFill>
          <a:latin typeface="+mj-lt"/>
          <a:ea typeface="+mj-ea"/>
          <a:cs typeface="+mj-cs"/>
        </a:defRPr>
      </a:lvl1pPr>
      <a:lvl2pPr algn="l" rtl="0" fontAlgn="base">
        <a:spcBef>
          <a:spcPct val="0"/>
        </a:spcBef>
        <a:spcAft>
          <a:spcPct val="0"/>
        </a:spcAft>
        <a:defRPr sz="2800">
          <a:solidFill>
            <a:srgbClr val="000000"/>
          </a:solidFill>
          <a:latin typeface="Arial" pitchFamily="34" charset="0"/>
          <a:ea typeface="ＭＳ Ｐゴシック" pitchFamily="34" charset="-128"/>
        </a:defRPr>
      </a:lvl2pPr>
      <a:lvl3pPr algn="l" rtl="0" fontAlgn="base">
        <a:spcBef>
          <a:spcPct val="0"/>
        </a:spcBef>
        <a:spcAft>
          <a:spcPct val="0"/>
        </a:spcAft>
        <a:defRPr sz="2800">
          <a:solidFill>
            <a:srgbClr val="000000"/>
          </a:solidFill>
          <a:latin typeface="Arial" pitchFamily="34" charset="0"/>
          <a:ea typeface="ＭＳ Ｐゴシック" pitchFamily="34" charset="-128"/>
        </a:defRPr>
      </a:lvl3pPr>
      <a:lvl4pPr algn="l" rtl="0" fontAlgn="base">
        <a:spcBef>
          <a:spcPct val="0"/>
        </a:spcBef>
        <a:spcAft>
          <a:spcPct val="0"/>
        </a:spcAft>
        <a:defRPr sz="2800">
          <a:solidFill>
            <a:srgbClr val="000000"/>
          </a:solidFill>
          <a:latin typeface="Arial" pitchFamily="34" charset="0"/>
          <a:ea typeface="ＭＳ Ｐゴシック" pitchFamily="34" charset="-128"/>
        </a:defRPr>
      </a:lvl4pPr>
      <a:lvl5pPr algn="l" rtl="0" fontAlgn="base">
        <a:spcBef>
          <a:spcPct val="0"/>
        </a:spcBef>
        <a:spcAft>
          <a:spcPct val="0"/>
        </a:spcAft>
        <a:defRPr sz="2800">
          <a:solidFill>
            <a:srgbClr val="000000"/>
          </a:solidFill>
          <a:latin typeface="Arial" pitchFamily="34" charset="0"/>
          <a:ea typeface="ＭＳ Ｐゴシック" pitchFamily="34" charset="-128"/>
        </a:defRPr>
      </a:lvl5pPr>
      <a:lvl6pPr marL="457200" algn="l" rtl="0" fontAlgn="base">
        <a:spcBef>
          <a:spcPct val="0"/>
        </a:spcBef>
        <a:spcAft>
          <a:spcPct val="0"/>
        </a:spcAft>
        <a:defRPr sz="2800">
          <a:solidFill>
            <a:srgbClr val="000000"/>
          </a:solidFill>
          <a:latin typeface="Arial" pitchFamily="34" charset="0"/>
          <a:ea typeface="ＭＳ Ｐゴシック" pitchFamily="34" charset="-128"/>
        </a:defRPr>
      </a:lvl6pPr>
      <a:lvl7pPr marL="914400" algn="l" rtl="0" fontAlgn="base">
        <a:spcBef>
          <a:spcPct val="0"/>
        </a:spcBef>
        <a:spcAft>
          <a:spcPct val="0"/>
        </a:spcAft>
        <a:defRPr sz="2800">
          <a:solidFill>
            <a:srgbClr val="000000"/>
          </a:solidFill>
          <a:latin typeface="Arial" pitchFamily="34" charset="0"/>
          <a:ea typeface="ＭＳ Ｐゴシック" pitchFamily="34" charset="-128"/>
        </a:defRPr>
      </a:lvl7pPr>
      <a:lvl8pPr marL="1371600" algn="l" rtl="0" fontAlgn="base">
        <a:spcBef>
          <a:spcPct val="0"/>
        </a:spcBef>
        <a:spcAft>
          <a:spcPct val="0"/>
        </a:spcAft>
        <a:defRPr sz="2800">
          <a:solidFill>
            <a:srgbClr val="000000"/>
          </a:solidFill>
          <a:latin typeface="Arial" pitchFamily="34" charset="0"/>
          <a:ea typeface="ＭＳ Ｐゴシック" pitchFamily="34" charset="-128"/>
        </a:defRPr>
      </a:lvl8pPr>
      <a:lvl9pPr marL="1828800" algn="l" rtl="0" fontAlgn="base">
        <a:spcBef>
          <a:spcPct val="0"/>
        </a:spcBef>
        <a:spcAft>
          <a:spcPct val="0"/>
        </a:spcAft>
        <a:defRPr sz="2800">
          <a:solidFill>
            <a:srgbClr val="000000"/>
          </a:solidFill>
          <a:latin typeface="Arial" pitchFamily="34"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2000">
          <a:solidFill>
            <a:srgbClr val="000000"/>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rgbClr val="000000"/>
          </a:solidFill>
          <a:latin typeface="+mn-lt"/>
          <a:ea typeface="+mn-ea"/>
        </a:defRPr>
      </a:lvl2pPr>
      <a:lvl3pPr marL="914400" algn="l" rtl="0" fontAlgn="base">
        <a:spcBef>
          <a:spcPct val="20000"/>
        </a:spcBef>
        <a:spcAft>
          <a:spcPct val="0"/>
        </a:spcAft>
        <a:buFont typeface="Arial" pitchFamily="34" charset="0"/>
        <a:defRPr sz="2000">
          <a:solidFill>
            <a:srgbClr val="000000"/>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1"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2"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13" name="Textfeld 12"/>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139478189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iming>
    <p:tnLst>
      <p:par>
        <p:cTn id="1" dur="indefinite" restart="never" nodeType="tmRoot"/>
      </p:par>
    </p:tnLst>
  </p:timing>
  <p:hf hdr="0" ftr="0"/>
  <p:txStyles>
    <p:titleStyle>
      <a:lvl1pPr algn="l" rtl="0" fontAlgn="base">
        <a:spcBef>
          <a:spcPct val="0"/>
        </a:spcBef>
        <a:spcAft>
          <a:spcPct val="0"/>
        </a:spcAft>
        <a:defRPr sz="2800">
          <a:solidFill>
            <a:srgbClr val="000000"/>
          </a:solidFill>
          <a:latin typeface="+mj-lt"/>
          <a:ea typeface="+mj-ea"/>
          <a:cs typeface="+mj-cs"/>
        </a:defRPr>
      </a:lvl1pPr>
      <a:lvl2pPr algn="l" rtl="0" fontAlgn="base">
        <a:spcBef>
          <a:spcPct val="0"/>
        </a:spcBef>
        <a:spcAft>
          <a:spcPct val="0"/>
        </a:spcAft>
        <a:defRPr sz="2800">
          <a:solidFill>
            <a:srgbClr val="000000"/>
          </a:solidFill>
          <a:latin typeface="Arial" pitchFamily="34" charset="0"/>
          <a:ea typeface="ＭＳ Ｐゴシック" pitchFamily="34" charset="-128"/>
        </a:defRPr>
      </a:lvl2pPr>
      <a:lvl3pPr algn="l" rtl="0" fontAlgn="base">
        <a:spcBef>
          <a:spcPct val="0"/>
        </a:spcBef>
        <a:spcAft>
          <a:spcPct val="0"/>
        </a:spcAft>
        <a:defRPr sz="2800">
          <a:solidFill>
            <a:srgbClr val="000000"/>
          </a:solidFill>
          <a:latin typeface="Arial" pitchFamily="34" charset="0"/>
          <a:ea typeface="ＭＳ Ｐゴシック" pitchFamily="34" charset="-128"/>
        </a:defRPr>
      </a:lvl3pPr>
      <a:lvl4pPr algn="l" rtl="0" fontAlgn="base">
        <a:spcBef>
          <a:spcPct val="0"/>
        </a:spcBef>
        <a:spcAft>
          <a:spcPct val="0"/>
        </a:spcAft>
        <a:defRPr sz="2800">
          <a:solidFill>
            <a:srgbClr val="000000"/>
          </a:solidFill>
          <a:latin typeface="Arial" pitchFamily="34" charset="0"/>
          <a:ea typeface="ＭＳ Ｐゴシック" pitchFamily="34" charset="-128"/>
        </a:defRPr>
      </a:lvl4pPr>
      <a:lvl5pPr algn="l" rtl="0" fontAlgn="base">
        <a:spcBef>
          <a:spcPct val="0"/>
        </a:spcBef>
        <a:spcAft>
          <a:spcPct val="0"/>
        </a:spcAft>
        <a:defRPr sz="2800">
          <a:solidFill>
            <a:srgbClr val="000000"/>
          </a:solidFill>
          <a:latin typeface="Arial" pitchFamily="34" charset="0"/>
          <a:ea typeface="ＭＳ Ｐゴシック" pitchFamily="34" charset="-128"/>
        </a:defRPr>
      </a:lvl5pPr>
      <a:lvl6pPr marL="457200" algn="l" rtl="0" fontAlgn="base">
        <a:spcBef>
          <a:spcPct val="0"/>
        </a:spcBef>
        <a:spcAft>
          <a:spcPct val="0"/>
        </a:spcAft>
        <a:defRPr sz="2800">
          <a:solidFill>
            <a:srgbClr val="000000"/>
          </a:solidFill>
          <a:latin typeface="Arial" pitchFamily="34" charset="0"/>
          <a:ea typeface="ＭＳ Ｐゴシック" pitchFamily="34" charset="-128"/>
        </a:defRPr>
      </a:lvl6pPr>
      <a:lvl7pPr marL="914400" algn="l" rtl="0" fontAlgn="base">
        <a:spcBef>
          <a:spcPct val="0"/>
        </a:spcBef>
        <a:spcAft>
          <a:spcPct val="0"/>
        </a:spcAft>
        <a:defRPr sz="2800">
          <a:solidFill>
            <a:srgbClr val="000000"/>
          </a:solidFill>
          <a:latin typeface="Arial" pitchFamily="34" charset="0"/>
          <a:ea typeface="ＭＳ Ｐゴシック" pitchFamily="34" charset="-128"/>
        </a:defRPr>
      </a:lvl7pPr>
      <a:lvl8pPr marL="1371600" algn="l" rtl="0" fontAlgn="base">
        <a:spcBef>
          <a:spcPct val="0"/>
        </a:spcBef>
        <a:spcAft>
          <a:spcPct val="0"/>
        </a:spcAft>
        <a:defRPr sz="2800">
          <a:solidFill>
            <a:srgbClr val="000000"/>
          </a:solidFill>
          <a:latin typeface="Arial" pitchFamily="34" charset="0"/>
          <a:ea typeface="ＭＳ Ｐゴシック" pitchFamily="34" charset="-128"/>
        </a:defRPr>
      </a:lvl8pPr>
      <a:lvl9pPr marL="1828800" algn="l" rtl="0" fontAlgn="base">
        <a:spcBef>
          <a:spcPct val="0"/>
        </a:spcBef>
        <a:spcAft>
          <a:spcPct val="0"/>
        </a:spcAft>
        <a:defRPr sz="2800">
          <a:solidFill>
            <a:srgbClr val="000000"/>
          </a:solidFill>
          <a:latin typeface="Arial" pitchFamily="34"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2000">
          <a:solidFill>
            <a:srgbClr val="000000"/>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rgbClr val="000000"/>
          </a:solidFill>
          <a:latin typeface="+mn-lt"/>
          <a:ea typeface="+mn-ea"/>
        </a:defRPr>
      </a:lvl2pPr>
      <a:lvl3pPr marL="914400" algn="l" rtl="0" fontAlgn="base">
        <a:spcBef>
          <a:spcPct val="20000"/>
        </a:spcBef>
        <a:spcAft>
          <a:spcPct val="0"/>
        </a:spcAft>
        <a:buFont typeface="Arial" pitchFamily="34" charset="0"/>
        <a:defRPr sz="2000">
          <a:solidFill>
            <a:srgbClr val="000000"/>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7"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8"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9" name="Textfeld 8"/>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210364825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8"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9"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20" name="Textfeld 19"/>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132285606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9026" name="Bild 5" descr="Gestaltungselement_Netz_grau2.jpg"/>
          <p:cNvPicPr>
            <a:picLocks noChangeAspect="1"/>
          </p:cNvPicPr>
          <p:nvPr/>
        </p:nvPicPr>
        <p:blipFill>
          <a:blip r:embed="rId13" cstate="print"/>
          <a:srcRect/>
          <a:stretch>
            <a:fillRect/>
          </a:stretch>
        </p:blipFill>
        <p:spPr bwMode="auto">
          <a:xfrm>
            <a:off x="0" y="1"/>
            <a:ext cx="8432800" cy="2562225"/>
          </a:xfrm>
          <a:prstGeom prst="rect">
            <a:avLst/>
          </a:prstGeom>
          <a:noFill/>
          <a:ln w="9525">
            <a:noFill/>
            <a:miter lim="800000"/>
            <a:headEnd/>
            <a:tailEnd/>
          </a:ln>
        </p:spPr>
      </p:pic>
      <p:sp>
        <p:nvSpPr>
          <p:cNvPr id="129027" name="Rectangle 10"/>
          <p:cNvSpPr>
            <a:spLocks noChangeArrowheads="1"/>
          </p:cNvSpPr>
          <p:nvPr/>
        </p:nvSpPr>
        <p:spPr bwMode="auto">
          <a:xfrm>
            <a:off x="736600" y="1187451"/>
            <a:ext cx="6959600" cy="1223963"/>
          </a:xfrm>
          <a:prstGeom prst="rect">
            <a:avLst/>
          </a:prstGeom>
          <a:noFill/>
          <a:ln w="9525">
            <a:noFill/>
            <a:miter lim="800000"/>
            <a:headEnd/>
            <a:tailEnd/>
          </a:ln>
        </p:spPr>
        <p:txBody>
          <a:bodyPr/>
          <a:lstStyle/>
          <a:p>
            <a:pPr fontAlgn="base">
              <a:spcBef>
                <a:spcPct val="20000"/>
              </a:spcBef>
              <a:spcAft>
                <a:spcPct val="0"/>
              </a:spcAft>
              <a:buFont typeface="Wingdings" pitchFamily="2" charset="2"/>
              <a:buNone/>
            </a:pPr>
            <a:endParaRPr lang="de-DE" sz="2000">
              <a:solidFill>
                <a:srgbClr val="000000"/>
              </a:solidFill>
            </a:endParaRPr>
          </a:p>
        </p:txBody>
      </p:sp>
      <p:sp>
        <p:nvSpPr>
          <p:cNvPr id="9" name="Textfeld 1"/>
          <p:cNvSpPr txBox="1">
            <a:spLocks noChangeArrowheads="1"/>
          </p:cNvSpPr>
          <p:nvPr/>
        </p:nvSpPr>
        <p:spPr bwMode="auto">
          <a:xfrm>
            <a:off x="10801351" y="4427539"/>
            <a:ext cx="946149" cy="276225"/>
          </a:xfrm>
          <a:prstGeom prst="rect">
            <a:avLst/>
          </a:prstGeom>
          <a:noFill/>
          <a:ln>
            <a:noFill/>
          </a:ln>
          <a:extLst/>
        </p:spPr>
        <p:txBody>
          <a:bodyPr>
            <a:spAutoFit/>
          </a:bodyPr>
          <a:lstStyle/>
          <a:p>
            <a:pPr algn="r" eaLnBrk="0" fontAlgn="base" hangingPunct="0">
              <a:spcBef>
                <a:spcPct val="0"/>
              </a:spcBef>
              <a:spcAft>
                <a:spcPct val="0"/>
              </a:spcAft>
            </a:pPr>
            <a:fld id="{E68E79E3-94E4-42E5-BF9D-FA568FFC080B}" type="slidenum">
              <a:rPr lang="de-DE" sz="1200">
                <a:solidFill>
                  <a:srgbClr val="FFFFFF"/>
                </a:solidFill>
              </a:rPr>
              <a:pPr algn="r" eaLnBrk="0" fontAlgn="base" hangingPunct="0">
                <a:spcBef>
                  <a:spcPct val="0"/>
                </a:spcBef>
                <a:spcAft>
                  <a:spcPct val="0"/>
                </a:spcAft>
              </a:pPr>
              <a:t>‹Nr.›</a:t>
            </a:fld>
            <a:r>
              <a:rPr lang="de-DE" sz="1200">
                <a:solidFill>
                  <a:srgbClr val="FFFFFF"/>
                </a:solidFill>
              </a:rPr>
              <a:t>/12</a:t>
            </a:r>
          </a:p>
        </p:txBody>
      </p:sp>
      <p:pic>
        <p:nvPicPr>
          <p:cNvPr id="129032" name="Picture 8" descr="procureLogo100_CMYK"/>
          <p:cNvPicPr>
            <a:picLocks noChangeAspect="1" noChangeArrowheads="1"/>
          </p:cNvPicPr>
          <p:nvPr/>
        </p:nvPicPr>
        <p:blipFill>
          <a:blip r:embed="rId14"/>
          <a:srcRect/>
          <a:stretch>
            <a:fillRect/>
          </a:stretch>
        </p:blipFill>
        <p:spPr bwMode="auto">
          <a:xfrm>
            <a:off x="8077200" y="344488"/>
            <a:ext cx="3202517" cy="704850"/>
          </a:xfrm>
          <a:prstGeom prst="rect">
            <a:avLst/>
          </a:prstGeom>
          <a:noFill/>
        </p:spPr>
      </p:pic>
      <p:sp>
        <p:nvSpPr>
          <p:cNvPr id="12"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3"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6"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17" name="Textfeld 16"/>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290536367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ftr="0"/>
  <p:txStyles>
    <p:titleStyle>
      <a:lvl1pPr algn="l" rtl="0" eaLnBrk="0" fontAlgn="base" hangingPunct="0">
        <a:spcBef>
          <a:spcPct val="0"/>
        </a:spcBef>
        <a:spcAft>
          <a:spcPct val="0"/>
        </a:spcAft>
        <a:defRPr sz="2800">
          <a:solidFill>
            <a:srgbClr val="000000"/>
          </a:solidFill>
          <a:latin typeface="+mj-lt"/>
          <a:ea typeface="+mj-ea"/>
          <a:cs typeface="+mj-cs"/>
        </a:defRPr>
      </a:lvl1pPr>
      <a:lvl2pPr algn="l" rtl="0" eaLnBrk="0" fontAlgn="base" hangingPunct="0">
        <a:spcBef>
          <a:spcPct val="0"/>
        </a:spcBef>
        <a:spcAft>
          <a:spcPct val="0"/>
        </a:spcAft>
        <a:defRPr sz="2800">
          <a:solidFill>
            <a:srgbClr val="000000"/>
          </a:solidFill>
          <a:latin typeface="Arial" pitchFamily="34" charset="0"/>
          <a:ea typeface="ＭＳ Ｐゴシック" pitchFamily="34" charset="-128"/>
        </a:defRPr>
      </a:lvl2pPr>
      <a:lvl3pPr algn="l" rtl="0" eaLnBrk="0" fontAlgn="base" hangingPunct="0">
        <a:spcBef>
          <a:spcPct val="0"/>
        </a:spcBef>
        <a:spcAft>
          <a:spcPct val="0"/>
        </a:spcAft>
        <a:defRPr sz="2800">
          <a:solidFill>
            <a:srgbClr val="000000"/>
          </a:solidFill>
          <a:latin typeface="Arial" pitchFamily="34" charset="0"/>
          <a:ea typeface="ＭＳ Ｐゴシック" pitchFamily="34" charset="-128"/>
        </a:defRPr>
      </a:lvl3pPr>
      <a:lvl4pPr algn="l" rtl="0" eaLnBrk="0" fontAlgn="base" hangingPunct="0">
        <a:spcBef>
          <a:spcPct val="0"/>
        </a:spcBef>
        <a:spcAft>
          <a:spcPct val="0"/>
        </a:spcAft>
        <a:defRPr sz="2800">
          <a:solidFill>
            <a:srgbClr val="000000"/>
          </a:solidFill>
          <a:latin typeface="Arial" pitchFamily="34" charset="0"/>
          <a:ea typeface="ＭＳ Ｐゴシック" pitchFamily="34" charset="-128"/>
        </a:defRPr>
      </a:lvl4pPr>
      <a:lvl5pPr algn="l" rtl="0" eaLnBrk="0" fontAlgn="base" hangingPunct="0">
        <a:spcBef>
          <a:spcPct val="0"/>
        </a:spcBef>
        <a:spcAft>
          <a:spcPct val="0"/>
        </a:spcAft>
        <a:defRPr sz="2800">
          <a:solidFill>
            <a:srgbClr val="000000"/>
          </a:solidFill>
          <a:latin typeface="Arial" pitchFamily="34" charset="0"/>
          <a:ea typeface="ＭＳ Ｐゴシック" pitchFamily="34" charset="-128"/>
        </a:defRPr>
      </a:lvl5pPr>
      <a:lvl6pPr marL="457200" algn="l" rtl="0" eaLnBrk="0" fontAlgn="base" hangingPunct="0">
        <a:spcBef>
          <a:spcPct val="0"/>
        </a:spcBef>
        <a:spcAft>
          <a:spcPct val="0"/>
        </a:spcAft>
        <a:defRPr sz="2800">
          <a:solidFill>
            <a:srgbClr val="000000"/>
          </a:solidFill>
          <a:latin typeface="Arial" pitchFamily="34" charset="0"/>
          <a:ea typeface="ＭＳ Ｐゴシック" pitchFamily="34" charset="-128"/>
        </a:defRPr>
      </a:lvl6pPr>
      <a:lvl7pPr marL="914400" algn="l" rtl="0" eaLnBrk="0" fontAlgn="base" hangingPunct="0">
        <a:spcBef>
          <a:spcPct val="0"/>
        </a:spcBef>
        <a:spcAft>
          <a:spcPct val="0"/>
        </a:spcAft>
        <a:defRPr sz="2800">
          <a:solidFill>
            <a:srgbClr val="000000"/>
          </a:solidFill>
          <a:latin typeface="Arial" pitchFamily="34" charset="0"/>
          <a:ea typeface="ＭＳ Ｐゴシック" pitchFamily="34" charset="-128"/>
        </a:defRPr>
      </a:lvl7pPr>
      <a:lvl8pPr marL="1371600" algn="l" rtl="0" eaLnBrk="0" fontAlgn="base" hangingPunct="0">
        <a:spcBef>
          <a:spcPct val="0"/>
        </a:spcBef>
        <a:spcAft>
          <a:spcPct val="0"/>
        </a:spcAft>
        <a:defRPr sz="2800">
          <a:solidFill>
            <a:srgbClr val="000000"/>
          </a:solidFill>
          <a:latin typeface="Arial" pitchFamily="34" charset="0"/>
          <a:ea typeface="ＭＳ Ｐゴシック" pitchFamily="34" charset="-128"/>
        </a:defRPr>
      </a:lvl8pPr>
      <a:lvl9pPr marL="1828800" algn="l" rtl="0" eaLnBrk="0" fontAlgn="base" hangingPunct="0">
        <a:spcBef>
          <a:spcPct val="0"/>
        </a:spcBef>
        <a:spcAft>
          <a:spcPct val="0"/>
        </a:spcAft>
        <a:defRPr sz="2800">
          <a:solidFill>
            <a:srgbClr val="0000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2000">
          <a:solidFill>
            <a:srgbClr val="00000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rgbClr val="000000"/>
          </a:solidFill>
          <a:latin typeface="+mn-lt"/>
          <a:ea typeface="+mn-ea"/>
        </a:defRPr>
      </a:lvl2pPr>
      <a:lvl3pPr marL="914400" algn="l" rtl="0" eaLnBrk="0" fontAlgn="base" hangingPunct="0">
        <a:spcBef>
          <a:spcPct val="20000"/>
        </a:spcBef>
        <a:spcAft>
          <a:spcPct val="0"/>
        </a:spcAft>
        <a:buFont typeface="Arial" pitchFamily="34" charset="0"/>
        <a:defRPr sz="2000">
          <a:solidFill>
            <a:srgbClr val="000000"/>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1"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2"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13" name="Textfeld 12"/>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147958787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iming>
    <p:tnLst>
      <p:par>
        <p:cTn id="1" dur="indefinite" restart="never" nodeType="tmRoot"/>
      </p:par>
    </p:tnLst>
  </p:timing>
  <p:hf hdr="0" ftr="0"/>
  <p:txStyles>
    <p:titleStyle>
      <a:lvl1pPr algn="l" rtl="0" fontAlgn="base">
        <a:spcBef>
          <a:spcPct val="0"/>
        </a:spcBef>
        <a:spcAft>
          <a:spcPct val="0"/>
        </a:spcAft>
        <a:defRPr sz="2800">
          <a:solidFill>
            <a:srgbClr val="000000"/>
          </a:solidFill>
          <a:latin typeface="+mj-lt"/>
          <a:ea typeface="+mj-ea"/>
          <a:cs typeface="+mj-cs"/>
        </a:defRPr>
      </a:lvl1pPr>
      <a:lvl2pPr algn="l" rtl="0" fontAlgn="base">
        <a:spcBef>
          <a:spcPct val="0"/>
        </a:spcBef>
        <a:spcAft>
          <a:spcPct val="0"/>
        </a:spcAft>
        <a:defRPr sz="2800">
          <a:solidFill>
            <a:srgbClr val="000000"/>
          </a:solidFill>
          <a:latin typeface="Arial" pitchFamily="34" charset="0"/>
          <a:ea typeface="ＭＳ Ｐゴシック" pitchFamily="34" charset="-128"/>
        </a:defRPr>
      </a:lvl2pPr>
      <a:lvl3pPr algn="l" rtl="0" fontAlgn="base">
        <a:spcBef>
          <a:spcPct val="0"/>
        </a:spcBef>
        <a:spcAft>
          <a:spcPct val="0"/>
        </a:spcAft>
        <a:defRPr sz="2800">
          <a:solidFill>
            <a:srgbClr val="000000"/>
          </a:solidFill>
          <a:latin typeface="Arial" pitchFamily="34" charset="0"/>
          <a:ea typeface="ＭＳ Ｐゴシック" pitchFamily="34" charset="-128"/>
        </a:defRPr>
      </a:lvl3pPr>
      <a:lvl4pPr algn="l" rtl="0" fontAlgn="base">
        <a:spcBef>
          <a:spcPct val="0"/>
        </a:spcBef>
        <a:spcAft>
          <a:spcPct val="0"/>
        </a:spcAft>
        <a:defRPr sz="2800">
          <a:solidFill>
            <a:srgbClr val="000000"/>
          </a:solidFill>
          <a:latin typeface="Arial" pitchFamily="34" charset="0"/>
          <a:ea typeface="ＭＳ Ｐゴシック" pitchFamily="34" charset="-128"/>
        </a:defRPr>
      </a:lvl4pPr>
      <a:lvl5pPr algn="l" rtl="0" fontAlgn="base">
        <a:spcBef>
          <a:spcPct val="0"/>
        </a:spcBef>
        <a:spcAft>
          <a:spcPct val="0"/>
        </a:spcAft>
        <a:defRPr sz="2800">
          <a:solidFill>
            <a:srgbClr val="000000"/>
          </a:solidFill>
          <a:latin typeface="Arial" pitchFamily="34" charset="0"/>
          <a:ea typeface="ＭＳ Ｐゴシック" pitchFamily="34" charset="-128"/>
        </a:defRPr>
      </a:lvl5pPr>
      <a:lvl6pPr marL="457200" algn="l" rtl="0" fontAlgn="base">
        <a:spcBef>
          <a:spcPct val="0"/>
        </a:spcBef>
        <a:spcAft>
          <a:spcPct val="0"/>
        </a:spcAft>
        <a:defRPr sz="2800">
          <a:solidFill>
            <a:srgbClr val="000000"/>
          </a:solidFill>
          <a:latin typeface="Arial" pitchFamily="34" charset="0"/>
          <a:ea typeface="ＭＳ Ｐゴシック" pitchFamily="34" charset="-128"/>
        </a:defRPr>
      </a:lvl6pPr>
      <a:lvl7pPr marL="914400" algn="l" rtl="0" fontAlgn="base">
        <a:spcBef>
          <a:spcPct val="0"/>
        </a:spcBef>
        <a:spcAft>
          <a:spcPct val="0"/>
        </a:spcAft>
        <a:defRPr sz="2800">
          <a:solidFill>
            <a:srgbClr val="000000"/>
          </a:solidFill>
          <a:latin typeface="Arial" pitchFamily="34" charset="0"/>
          <a:ea typeface="ＭＳ Ｐゴシック" pitchFamily="34" charset="-128"/>
        </a:defRPr>
      </a:lvl7pPr>
      <a:lvl8pPr marL="1371600" algn="l" rtl="0" fontAlgn="base">
        <a:spcBef>
          <a:spcPct val="0"/>
        </a:spcBef>
        <a:spcAft>
          <a:spcPct val="0"/>
        </a:spcAft>
        <a:defRPr sz="2800">
          <a:solidFill>
            <a:srgbClr val="000000"/>
          </a:solidFill>
          <a:latin typeface="Arial" pitchFamily="34" charset="0"/>
          <a:ea typeface="ＭＳ Ｐゴシック" pitchFamily="34" charset="-128"/>
        </a:defRPr>
      </a:lvl8pPr>
      <a:lvl9pPr marL="1828800" algn="l" rtl="0" fontAlgn="base">
        <a:spcBef>
          <a:spcPct val="0"/>
        </a:spcBef>
        <a:spcAft>
          <a:spcPct val="0"/>
        </a:spcAft>
        <a:defRPr sz="2800">
          <a:solidFill>
            <a:srgbClr val="000000"/>
          </a:solidFill>
          <a:latin typeface="Arial" pitchFamily="34"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2000">
          <a:solidFill>
            <a:srgbClr val="000000"/>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rgbClr val="000000"/>
          </a:solidFill>
          <a:latin typeface="+mn-lt"/>
          <a:ea typeface="+mn-ea"/>
        </a:defRPr>
      </a:lvl2pPr>
      <a:lvl3pPr marL="914400" algn="l" rtl="0" fontAlgn="base">
        <a:spcBef>
          <a:spcPct val="20000"/>
        </a:spcBef>
        <a:spcAft>
          <a:spcPct val="0"/>
        </a:spcAft>
        <a:buFont typeface="Arial" pitchFamily="34" charset="0"/>
        <a:defRPr sz="2000">
          <a:solidFill>
            <a:srgbClr val="000000"/>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1"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2"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13" name="Textfeld 12"/>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35049136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ftr="0"/>
  <p:txStyles>
    <p:titleStyle>
      <a:lvl1pPr algn="l" rtl="0" fontAlgn="base">
        <a:spcBef>
          <a:spcPct val="0"/>
        </a:spcBef>
        <a:spcAft>
          <a:spcPct val="0"/>
        </a:spcAft>
        <a:defRPr sz="2800">
          <a:solidFill>
            <a:srgbClr val="000000"/>
          </a:solidFill>
          <a:latin typeface="+mj-lt"/>
          <a:ea typeface="+mj-ea"/>
          <a:cs typeface="+mj-cs"/>
        </a:defRPr>
      </a:lvl1pPr>
      <a:lvl2pPr algn="l" rtl="0" fontAlgn="base">
        <a:spcBef>
          <a:spcPct val="0"/>
        </a:spcBef>
        <a:spcAft>
          <a:spcPct val="0"/>
        </a:spcAft>
        <a:defRPr sz="2800">
          <a:solidFill>
            <a:srgbClr val="000000"/>
          </a:solidFill>
          <a:latin typeface="Arial" pitchFamily="34" charset="0"/>
          <a:ea typeface="ＭＳ Ｐゴシック" pitchFamily="34" charset="-128"/>
        </a:defRPr>
      </a:lvl2pPr>
      <a:lvl3pPr algn="l" rtl="0" fontAlgn="base">
        <a:spcBef>
          <a:spcPct val="0"/>
        </a:spcBef>
        <a:spcAft>
          <a:spcPct val="0"/>
        </a:spcAft>
        <a:defRPr sz="2800">
          <a:solidFill>
            <a:srgbClr val="000000"/>
          </a:solidFill>
          <a:latin typeface="Arial" pitchFamily="34" charset="0"/>
          <a:ea typeface="ＭＳ Ｐゴシック" pitchFamily="34" charset="-128"/>
        </a:defRPr>
      </a:lvl3pPr>
      <a:lvl4pPr algn="l" rtl="0" fontAlgn="base">
        <a:spcBef>
          <a:spcPct val="0"/>
        </a:spcBef>
        <a:spcAft>
          <a:spcPct val="0"/>
        </a:spcAft>
        <a:defRPr sz="2800">
          <a:solidFill>
            <a:srgbClr val="000000"/>
          </a:solidFill>
          <a:latin typeface="Arial" pitchFamily="34" charset="0"/>
          <a:ea typeface="ＭＳ Ｐゴシック" pitchFamily="34" charset="-128"/>
        </a:defRPr>
      </a:lvl4pPr>
      <a:lvl5pPr algn="l" rtl="0" fontAlgn="base">
        <a:spcBef>
          <a:spcPct val="0"/>
        </a:spcBef>
        <a:spcAft>
          <a:spcPct val="0"/>
        </a:spcAft>
        <a:defRPr sz="2800">
          <a:solidFill>
            <a:srgbClr val="000000"/>
          </a:solidFill>
          <a:latin typeface="Arial" pitchFamily="34" charset="0"/>
          <a:ea typeface="ＭＳ Ｐゴシック" pitchFamily="34" charset="-128"/>
        </a:defRPr>
      </a:lvl5pPr>
      <a:lvl6pPr marL="457200" algn="l" rtl="0" fontAlgn="base">
        <a:spcBef>
          <a:spcPct val="0"/>
        </a:spcBef>
        <a:spcAft>
          <a:spcPct val="0"/>
        </a:spcAft>
        <a:defRPr sz="2800">
          <a:solidFill>
            <a:srgbClr val="000000"/>
          </a:solidFill>
          <a:latin typeface="Arial" pitchFamily="34" charset="0"/>
          <a:ea typeface="ＭＳ Ｐゴシック" pitchFamily="34" charset="-128"/>
        </a:defRPr>
      </a:lvl6pPr>
      <a:lvl7pPr marL="914400" algn="l" rtl="0" fontAlgn="base">
        <a:spcBef>
          <a:spcPct val="0"/>
        </a:spcBef>
        <a:spcAft>
          <a:spcPct val="0"/>
        </a:spcAft>
        <a:defRPr sz="2800">
          <a:solidFill>
            <a:srgbClr val="000000"/>
          </a:solidFill>
          <a:latin typeface="Arial" pitchFamily="34" charset="0"/>
          <a:ea typeface="ＭＳ Ｐゴシック" pitchFamily="34" charset="-128"/>
        </a:defRPr>
      </a:lvl7pPr>
      <a:lvl8pPr marL="1371600" algn="l" rtl="0" fontAlgn="base">
        <a:spcBef>
          <a:spcPct val="0"/>
        </a:spcBef>
        <a:spcAft>
          <a:spcPct val="0"/>
        </a:spcAft>
        <a:defRPr sz="2800">
          <a:solidFill>
            <a:srgbClr val="000000"/>
          </a:solidFill>
          <a:latin typeface="Arial" pitchFamily="34" charset="0"/>
          <a:ea typeface="ＭＳ Ｐゴシック" pitchFamily="34" charset="-128"/>
        </a:defRPr>
      </a:lvl8pPr>
      <a:lvl9pPr marL="1828800" algn="l" rtl="0" fontAlgn="base">
        <a:spcBef>
          <a:spcPct val="0"/>
        </a:spcBef>
        <a:spcAft>
          <a:spcPct val="0"/>
        </a:spcAft>
        <a:defRPr sz="2800">
          <a:solidFill>
            <a:srgbClr val="000000"/>
          </a:solidFill>
          <a:latin typeface="Arial" pitchFamily="34"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2000">
          <a:solidFill>
            <a:srgbClr val="000000"/>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rgbClr val="000000"/>
          </a:solidFill>
          <a:latin typeface="+mn-lt"/>
          <a:ea typeface="+mn-ea"/>
        </a:defRPr>
      </a:lvl2pPr>
      <a:lvl3pPr marL="914400" algn="l" rtl="0" fontAlgn="base">
        <a:spcBef>
          <a:spcPct val="20000"/>
        </a:spcBef>
        <a:spcAft>
          <a:spcPct val="0"/>
        </a:spcAft>
        <a:buFont typeface="Arial" pitchFamily="34" charset="0"/>
        <a:defRPr sz="2000">
          <a:solidFill>
            <a:srgbClr val="000000"/>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1"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2"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13" name="Textfeld 12"/>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8980287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hf hdr="0" ftr="0"/>
  <p:txStyles>
    <p:titleStyle>
      <a:lvl1pPr algn="l" rtl="0" fontAlgn="base">
        <a:spcBef>
          <a:spcPct val="0"/>
        </a:spcBef>
        <a:spcAft>
          <a:spcPct val="0"/>
        </a:spcAft>
        <a:defRPr sz="2800">
          <a:solidFill>
            <a:srgbClr val="000000"/>
          </a:solidFill>
          <a:latin typeface="+mj-lt"/>
          <a:ea typeface="+mj-ea"/>
          <a:cs typeface="+mj-cs"/>
        </a:defRPr>
      </a:lvl1pPr>
      <a:lvl2pPr algn="l" rtl="0" fontAlgn="base">
        <a:spcBef>
          <a:spcPct val="0"/>
        </a:spcBef>
        <a:spcAft>
          <a:spcPct val="0"/>
        </a:spcAft>
        <a:defRPr sz="2800">
          <a:solidFill>
            <a:srgbClr val="000000"/>
          </a:solidFill>
          <a:latin typeface="Arial" pitchFamily="34" charset="0"/>
          <a:ea typeface="ＭＳ Ｐゴシック" pitchFamily="34" charset="-128"/>
        </a:defRPr>
      </a:lvl2pPr>
      <a:lvl3pPr algn="l" rtl="0" fontAlgn="base">
        <a:spcBef>
          <a:spcPct val="0"/>
        </a:spcBef>
        <a:spcAft>
          <a:spcPct val="0"/>
        </a:spcAft>
        <a:defRPr sz="2800">
          <a:solidFill>
            <a:srgbClr val="000000"/>
          </a:solidFill>
          <a:latin typeface="Arial" pitchFamily="34" charset="0"/>
          <a:ea typeface="ＭＳ Ｐゴシック" pitchFamily="34" charset="-128"/>
        </a:defRPr>
      </a:lvl3pPr>
      <a:lvl4pPr algn="l" rtl="0" fontAlgn="base">
        <a:spcBef>
          <a:spcPct val="0"/>
        </a:spcBef>
        <a:spcAft>
          <a:spcPct val="0"/>
        </a:spcAft>
        <a:defRPr sz="2800">
          <a:solidFill>
            <a:srgbClr val="000000"/>
          </a:solidFill>
          <a:latin typeface="Arial" pitchFamily="34" charset="0"/>
          <a:ea typeface="ＭＳ Ｐゴシック" pitchFamily="34" charset="-128"/>
        </a:defRPr>
      </a:lvl4pPr>
      <a:lvl5pPr algn="l" rtl="0" fontAlgn="base">
        <a:spcBef>
          <a:spcPct val="0"/>
        </a:spcBef>
        <a:spcAft>
          <a:spcPct val="0"/>
        </a:spcAft>
        <a:defRPr sz="2800">
          <a:solidFill>
            <a:srgbClr val="000000"/>
          </a:solidFill>
          <a:latin typeface="Arial" pitchFamily="34" charset="0"/>
          <a:ea typeface="ＭＳ Ｐゴシック" pitchFamily="34" charset="-128"/>
        </a:defRPr>
      </a:lvl5pPr>
      <a:lvl6pPr marL="457200" algn="l" rtl="0" fontAlgn="base">
        <a:spcBef>
          <a:spcPct val="0"/>
        </a:spcBef>
        <a:spcAft>
          <a:spcPct val="0"/>
        </a:spcAft>
        <a:defRPr sz="2800">
          <a:solidFill>
            <a:srgbClr val="000000"/>
          </a:solidFill>
          <a:latin typeface="Arial" pitchFamily="34" charset="0"/>
          <a:ea typeface="ＭＳ Ｐゴシック" pitchFamily="34" charset="-128"/>
        </a:defRPr>
      </a:lvl6pPr>
      <a:lvl7pPr marL="914400" algn="l" rtl="0" fontAlgn="base">
        <a:spcBef>
          <a:spcPct val="0"/>
        </a:spcBef>
        <a:spcAft>
          <a:spcPct val="0"/>
        </a:spcAft>
        <a:defRPr sz="2800">
          <a:solidFill>
            <a:srgbClr val="000000"/>
          </a:solidFill>
          <a:latin typeface="Arial" pitchFamily="34" charset="0"/>
          <a:ea typeface="ＭＳ Ｐゴシック" pitchFamily="34" charset="-128"/>
        </a:defRPr>
      </a:lvl7pPr>
      <a:lvl8pPr marL="1371600" algn="l" rtl="0" fontAlgn="base">
        <a:spcBef>
          <a:spcPct val="0"/>
        </a:spcBef>
        <a:spcAft>
          <a:spcPct val="0"/>
        </a:spcAft>
        <a:defRPr sz="2800">
          <a:solidFill>
            <a:srgbClr val="000000"/>
          </a:solidFill>
          <a:latin typeface="Arial" pitchFamily="34" charset="0"/>
          <a:ea typeface="ＭＳ Ｐゴシック" pitchFamily="34" charset="-128"/>
        </a:defRPr>
      </a:lvl8pPr>
      <a:lvl9pPr marL="1828800" algn="l" rtl="0" fontAlgn="base">
        <a:spcBef>
          <a:spcPct val="0"/>
        </a:spcBef>
        <a:spcAft>
          <a:spcPct val="0"/>
        </a:spcAft>
        <a:defRPr sz="2800">
          <a:solidFill>
            <a:srgbClr val="000000"/>
          </a:solidFill>
          <a:latin typeface="Arial" pitchFamily="34"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2000">
          <a:solidFill>
            <a:srgbClr val="000000"/>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rgbClr val="000000"/>
          </a:solidFill>
          <a:latin typeface="+mn-lt"/>
          <a:ea typeface="+mn-ea"/>
        </a:defRPr>
      </a:lvl2pPr>
      <a:lvl3pPr marL="914400" algn="l" rtl="0" fontAlgn="base">
        <a:spcBef>
          <a:spcPct val="20000"/>
        </a:spcBef>
        <a:spcAft>
          <a:spcPct val="0"/>
        </a:spcAft>
        <a:buFont typeface="Arial" pitchFamily="34" charset="0"/>
        <a:defRPr sz="2000">
          <a:solidFill>
            <a:srgbClr val="000000"/>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8"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9"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20" name="Textfeld 19"/>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39605325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hf hdr="0" ftr="0"/>
  <p:txStyles>
    <p:titleStyle>
      <a:lvl1pPr algn="l" rtl="0" fontAlgn="base">
        <a:spcBef>
          <a:spcPct val="0"/>
        </a:spcBef>
        <a:spcAft>
          <a:spcPct val="0"/>
        </a:spcAft>
        <a:defRPr sz="2800">
          <a:solidFill>
            <a:srgbClr val="000000"/>
          </a:solidFill>
          <a:latin typeface="+mj-lt"/>
          <a:ea typeface="+mj-ea"/>
          <a:cs typeface="+mj-cs"/>
        </a:defRPr>
      </a:lvl1pPr>
      <a:lvl2pPr algn="l" rtl="0" fontAlgn="base">
        <a:spcBef>
          <a:spcPct val="0"/>
        </a:spcBef>
        <a:spcAft>
          <a:spcPct val="0"/>
        </a:spcAft>
        <a:defRPr sz="2800">
          <a:solidFill>
            <a:srgbClr val="000000"/>
          </a:solidFill>
          <a:latin typeface="Arial" pitchFamily="34" charset="0"/>
          <a:ea typeface="ＭＳ Ｐゴシック" pitchFamily="34" charset="-128"/>
        </a:defRPr>
      </a:lvl2pPr>
      <a:lvl3pPr algn="l" rtl="0" fontAlgn="base">
        <a:spcBef>
          <a:spcPct val="0"/>
        </a:spcBef>
        <a:spcAft>
          <a:spcPct val="0"/>
        </a:spcAft>
        <a:defRPr sz="2800">
          <a:solidFill>
            <a:srgbClr val="000000"/>
          </a:solidFill>
          <a:latin typeface="Arial" pitchFamily="34" charset="0"/>
          <a:ea typeface="ＭＳ Ｐゴシック" pitchFamily="34" charset="-128"/>
        </a:defRPr>
      </a:lvl3pPr>
      <a:lvl4pPr algn="l" rtl="0" fontAlgn="base">
        <a:spcBef>
          <a:spcPct val="0"/>
        </a:spcBef>
        <a:spcAft>
          <a:spcPct val="0"/>
        </a:spcAft>
        <a:defRPr sz="2800">
          <a:solidFill>
            <a:srgbClr val="000000"/>
          </a:solidFill>
          <a:latin typeface="Arial" pitchFamily="34" charset="0"/>
          <a:ea typeface="ＭＳ Ｐゴシック" pitchFamily="34" charset="-128"/>
        </a:defRPr>
      </a:lvl4pPr>
      <a:lvl5pPr algn="l" rtl="0" fontAlgn="base">
        <a:spcBef>
          <a:spcPct val="0"/>
        </a:spcBef>
        <a:spcAft>
          <a:spcPct val="0"/>
        </a:spcAft>
        <a:defRPr sz="2800">
          <a:solidFill>
            <a:srgbClr val="000000"/>
          </a:solidFill>
          <a:latin typeface="Arial" pitchFamily="34" charset="0"/>
          <a:ea typeface="ＭＳ Ｐゴシック" pitchFamily="34" charset="-128"/>
        </a:defRPr>
      </a:lvl5pPr>
      <a:lvl6pPr marL="457200" algn="l" rtl="0" fontAlgn="base">
        <a:spcBef>
          <a:spcPct val="0"/>
        </a:spcBef>
        <a:spcAft>
          <a:spcPct val="0"/>
        </a:spcAft>
        <a:defRPr sz="2800">
          <a:solidFill>
            <a:srgbClr val="000000"/>
          </a:solidFill>
          <a:latin typeface="Arial" pitchFamily="34" charset="0"/>
          <a:ea typeface="ＭＳ Ｐゴシック" pitchFamily="34" charset="-128"/>
        </a:defRPr>
      </a:lvl6pPr>
      <a:lvl7pPr marL="914400" algn="l" rtl="0" fontAlgn="base">
        <a:spcBef>
          <a:spcPct val="0"/>
        </a:spcBef>
        <a:spcAft>
          <a:spcPct val="0"/>
        </a:spcAft>
        <a:defRPr sz="2800">
          <a:solidFill>
            <a:srgbClr val="000000"/>
          </a:solidFill>
          <a:latin typeface="Arial" pitchFamily="34" charset="0"/>
          <a:ea typeface="ＭＳ Ｐゴシック" pitchFamily="34" charset="-128"/>
        </a:defRPr>
      </a:lvl7pPr>
      <a:lvl8pPr marL="1371600" algn="l" rtl="0" fontAlgn="base">
        <a:spcBef>
          <a:spcPct val="0"/>
        </a:spcBef>
        <a:spcAft>
          <a:spcPct val="0"/>
        </a:spcAft>
        <a:defRPr sz="2800">
          <a:solidFill>
            <a:srgbClr val="000000"/>
          </a:solidFill>
          <a:latin typeface="Arial" pitchFamily="34" charset="0"/>
          <a:ea typeface="ＭＳ Ｐゴシック" pitchFamily="34" charset="-128"/>
        </a:defRPr>
      </a:lvl8pPr>
      <a:lvl9pPr marL="1828800" algn="l" rtl="0" fontAlgn="base">
        <a:spcBef>
          <a:spcPct val="0"/>
        </a:spcBef>
        <a:spcAft>
          <a:spcPct val="0"/>
        </a:spcAft>
        <a:defRPr sz="2800">
          <a:solidFill>
            <a:srgbClr val="000000"/>
          </a:solidFill>
          <a:latin typeface="Arial" pitchFamily="34"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2000">
          <a:solidFill>
            <a:srgbClr val="000000"/>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rgbClr val="000000"/>
          </a:solidFill>
          <a:latin typeface="+mn-lt"/>
          <a:ea typeface="+mn-ea"/>
        </a:defRPr>
      </a:lvl2pPr>
      <a:lvl3pPr marL="914400" algn="l" rtl="0" fontAlgn="base">
        <a:spcBef>
          <a:spcPct val="20000"/>
        </a:spcBef>
        <a:spcAft>
          <a:spcPct val="0"/>
        </a:spcAft>
        <a:buFont typeface="Arial" pitchFamily="34" charset="0"/>
        <a:defRPr sz="2000">
          <a:solidFill>
            <a:srgbClr val="000000"/>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7"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8"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9" name="Textfeld 8"/>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2065543744"/>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7"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8"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9" name="Textfeld 8"/>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3091892633"/>
      </p:ext>
    </p:extLst>
  </p:cSld>
  <p:clrMap bg1="lt1" tx1="dk1" bg2="lt2" tx2="dk2" accent1="accent1" accent2="accent2" accent3="accent3" accent4="accent4" accent5="accent5" accent6="accent6" hlink="hlink" folHlink="folHlink"/>
  <p:sldLayoutIdLst>
    <p:sldLayoutId id="2147483719" r:id="rId1"/>
    <p:sldLayoutId id="2147483721" r:id="rId2"/>
    <p:sldLayoutId id="214748372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0" y="6354000"/>
            <a:ext cx="12202584" cy="36000"/>
          </a:xfrm>
          <a:prstGeom prst="rect">
            <a:avLst/>
          </a:prstGeom>
          <a:solidFill>
            <a:srgbClr val="E60000"/>
          </a:solidFill>
          <a:ln w="9525">
            <a:noFill/>
            <a:miter lim="800000"/>
            <a:headEnd/>
            <a:tailEnd/>
          </a:ln>
        </p:spPr>
        <p:txBody>
          <a:bodyPr wrap="none" anchor="ctr"/>
          <a:lstStyle/>
          <a:p>
            <a:pPr>
              <a:defRPr/>
            </a:pPr>
            <a:endParaRPr lang="de-DE" sz="1800">
              <a:ea typeface="MS PGothic" pitchFamily="34" charset="-128"/>
            </a:endParaRPr>
          </a:p>
        </p:txBody>
      </p:sp>
      <p:sp>
        <p:nvSpPr>
          <p:cNvPr id="13" name="Textfeld 1"/>
          <p:cNvSpPr txBox="1">
            <a:spLocks noChangeArrowheads="1"/>
          </p:cNvSpPr>
          <p:nvPr userDrawn="1"/>
        </p:nvSpPr>
        <p:spPr bwMode="auto">
          <a:xfrm>
            <a:off x="10951634" y="6490801"/>
            <a:ext cx="819151" cy="274637"/>
          </a:xfrm>
          <a:prstGeom prst="rect">
            <a:avLst/>
          </a:prstGeom>
          <a:noFill/>
          <a:ln>
            <a:noFill/>
          </a:ln>
          <a:extLst/>
        </p:spPr>
        <p:txBody>
          <a:bodyPr>
            <a:spAutoFit/>
          </a:bodyPr>
          <a:lstStyle/>
          <a:p>
            <a:pPr>
              <a:defRPr/>
            </a:pPr>
            <a:fld id="{E7907432-7EB7-41CA-B98B-5FE08078A06E}" type="slidenum">
              <a:rPr lang="de-DE" sz="1200">
                <a:latin typeface="Arial" pitchFamily="34" charset="0"/>
                <a:ea typeface="MS PGothic" pitchFamily="34" charset="-128"/>
                <a:cs typeface="Arial" pitchFamily="34" charset="0"/>
              </a:rPr>
              <a:pPr>
                <a:defRPr/>
              </a:pPr>
              <a:t>‹Nr.›</a:t>
            </a:fld>
            <a:endParaRPr lang="de-DE" sz="1200" dirty="0">
              <a:latin typeface="Arial" pitchFamily="34" charset="0"/>
              <a:ea typeface="MS PGothic" pitchFamily="34" charset="-128"/>
              <a:cs typeface="Arial" pitchFamily="34" charset="0"/>
            </a:endParaRPr>
          </a:p>
        </p:txBody>
      </p:sp>
      <p:sp>
        <p:nvSpPr>
          <p:cNvPr id="14" name="Textfeld 1"/>
          <p:cNvSpPr txBox="1">
            <a:spLocks noChangeArrowheads="1"/>
          </p:cNvSpPr>
          <p:nvPr userDrawn="1"/>
        </p:nvSpPr>
        <p:spPr bwMode="auto">
          <a:xfrm>
            <a:off x="5311941" y="6490801"/>
            <a:ext cx="1574470" cy="276999"/>
          </a:xfrm>
          <a:prstGeom prst="rect">
            <a:avLst/>
          </a:prstGeom>
          <a:noFill/>
          <a:ln>
            <a:noFill/>
          </a:ln>
          <a:extLst/>
        </p:spPr>
        <p:txBody>
          <a:bodyPr wrap="none">
            <a:spAutoFit/>
          </a:bodyPr>
          <a:lstStyle/>
          <a:p>
            <a:pPr algn="ctr">
              <a:defRPr/>
            </a:pPr>
            <a:fld id="{71E1A9BC-4970-481E-A131-3E8E126429D1}" type="datetime4">
              <a:rPr lang="de-CH" sz="1200">
                <a:latin typeface="Arial" pitchFamily="34" charset="0"/>
                <a:ea typeface="MS PGothic" pitchFamily="34" charset="-128"/>
                <a:cs typeface="Arial" pitchFamily="34" charset="0"/>
              </a:rPr>
              <a:pPr algn="ctr">
                <a:defRPr/>
              </a:pPr>
              <a:t>19. Oktober 2018</a:t>
            </a:fld>
            <a:endParaRPr lang="de-CH" sz="1200" dirty="0">
              <a:latin typeface="Arial" pitchFamily="34" charset="0"/>
              <a:ea typeface="MS PGothic" pitchFamily="34" charset="-128"/>
              <a:cs typeface="Arial" pitchFamily="34" charset="0"/>
            </a:endParaRPr>
          </a:p>
        </p:txBody>
      </p:sp>
      <p:sp>
        <p:nvSpPr>
          <p:cNvPr id="15" name="Textfeld 14"/>
          <p:cNvSpPr txBox="1">
            <a:spLocks noChangeArrowheads="1"/>
          </p:cNvSpPr>
          <p:nvPr userDrawn="1"/>
        </p:nvSpPr>
        <p:spPr bwMode="auto">
          <a:xfrm>
            <a:off x="540000" y="6490801"/>
            <a:ext cx="1631951" cy="276225"/>
          </a:xfrm>
          <a:prstGeom prst="rect">
            <a:avLst/>
          </a:prstGeom>
          <a:noFill/>
          <a:ln>
            <a:noFill/>
          </a:ln>
          <a:extLst/>
        </p:spPr>
        <p:txBody>
          <a:bodyPr>
            <a:spAutoFit/>
          </a:bodyPr>
          <a:lstStyle/>
          <a:p>
            <a:pPr>
              <a:defRPr/>
            </a:pPr>
            <a:r>
              <a:rPr lang="en-US" sz="1200" dirty="0">
                <a:latin typeface="Arial" pitchFamily="34" charset="0"/>
                <a:ea typeface="MS PGothic" pitchFamily="34" charset="-128"/>
                <a:cs typeface="Arial" pitchFamily="34" charset="0"/>
              </a:rPr>
              <a:t>© procure.ch</a:t>
            </a:r>
          </a:p>
        </p:txBody>
      </p:sp>
    </p:spTree>
    <p:extLst>
      <p:ext uri="{BB962C8B-B14F-4D97-AF65-F5344CB8AC3E}">
        <p14:creationId xmlns:p14="http://schemas.microsoft.com/office/powerpoint/2010/main" val="31200517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iming>
    <p:tnLst>
      <p:par>
        <p:cTn id="1" dur="indefinite" restart="never" nodeType="tmRoot"/>
      </p:par>
    </p:tnLst>
  </p:timing>
  <p:hf hdr="0" ftr="0"/>
  <p:txStyles>
    <p:titleStyle>
      <a:lvl1pPr algn="l" rtl="0" fontAlgn="base">
        <a:spcBef>
          <a:spcPct val="0"/>
        </a:spcBef>
        <a:spcAft>
          <a:spcPct val="0"/>
        </a:spcAft>
        <a:defRPr sz="2800">
          <a:solidFill>
            <a:srgbClr val="000000"/>
          </a:solidFill>
          <a:latin typeface="+mj-lt"/>
          <a:ea typeface="+mj-ea"/>
          <a:cs typeface="+mj-cs"/>
        </a:defRPr>
      </a:lvl1pPr>
      <a:lvl2pPr algn="l" rtl="0" fontAlgn="base">
        <a:spcBef>
          <a:spcPct val="0"/>
        </a:spcBef>
        <a:spcAft>
          <a:spcPct val="0"/>
        </a:spcAft>
        <a:defRPr sz="2800">
          <a:solidFill>
            <a:srgbClr val="000000"/>
          </a:solidFill>
          <a:latin typeface="Arial" pitchFamily="34" charset="0"/>
          <a:ea typeface="ＭＳ Ｐゴシック" pitchFamily="34" charset="-128"/>
        </a:defRPr>
      </a:lvl2pPr>
      <a:lvl3pPr algn="l" rtl="0" fontAlgn="base">
        <a:spcBef>
          <a:spcPct val="0"/>
        </a:spcBef>
        <a:spcAft>
          <a:spcPct val="0"/>
        </a:spcAft>
        <a:defRPr sz="2800">
          <a:solidFill>
            <a:srgbClr val="000000"/>
          </a:solidFill>
          <a:latin typeface="Arial" pitchFamily="34" charset="0"/>
          <a:ea typeface="ＭＳ Ｐゴシック" pitchFamily="34" charset="-128"/>
        </a:defRPr>
      </a:lvl3pPr>
      <a:lvl4pPr algn="l" rtl="0" fontAlgn="base">
        <a:spcBef>
          <a:spcPct val="0"/>
        </a:spcBef>
        <a:spcAft>
          <a:spcPct val="0"/>
        </a:spcAft>
        <a:defRPr sz="2800">
          <a:solidFill>
            <a:srgbClr val="000000"/>
          </a:solidFill>
          <a:latin typeface="Arial" pitchFamily="34" charset="0"/>
          <a:ea typeface="ＭＳ Ｐゴシック" pitchFamily="34" charset="-128"/>
        </a:defRPr>
      </a:lvl4pPr>
      <a:lvl5pPr algn="l" rtl="0" fontAlgn="base">
        <a:spcBef>
          <a:spcPct val="0"/>
        </a:spcBef>
        <a:spcAft>
          <a:spcPct val="0"/>
        </a:spcAft>
        <a:defRPr sz="2800">
          <a:solidFill>
            <a:srgbClr val="000000"/>
          </a:solidFill>
          <a:latin typeface="Arial" pitchFamily="34" charset="0"/>
          <a:ea typeface="ＭＳ Ｐゴシック" pitchFamily="34" charset="-128"/>
        </a:defRPr>
      </a:lvl5pPr>
      <a:lvl6pPr marL="457200" algn="l" rtl="0" fontAlgn="base">
        <a:spcBef>
          <a:spcPct val="0"/>
        </a:spcBef>
        <a:spcAft>
          <a:spcPct val="0"/>
        </a:spcAft>
        <a:defRPr sz="2800">
          <a:solidFill>
            <a:srgbClr val="000000"/>
          </a:solidFill>
          <a:latin typeface="Arial" pitchFamily="34" charset="0"/>
          <a:ea typeface="ＭＳ Ｐゴシック" pitchFamily="34" charset="-128"/>
        </a:defRPr>
      </a:lvl6pPr>
      <a:lvl7pPr marL="914400" algn="l" rtl="0" fontAlgn="base">
        <a:spcBef>
          <a:spcPct val="0"/>
        </a:spcBef>
        <a:spcAft>
          <a:spcPct val="0"/>
        </a:spcAft>
        <a:defRPr sz="2800">
          <a:solidFill>
            <a:srgbClr val="000000"/>
          </a:solidFill>
          <a:latin typeface="Arial" pitchFamily="34" charset="0"/>
          <a:ea typeface="ＭＳ Ｐゴシック" pitchFamily="34" charset="-128"/>
        </a:defRPr>
      </a:lvl7pPr>
      <a:lvl8pPr marL="1371600" algn="l" rtl="0" fontAlgn="base">
        <a:spcBef>
          <a:spcPct val="0"/>
        </a:spcBef>
        <a:spcAft>
          <a:spcPct val="0"/>
        </a:spcAft>
        <a:defRPr sz="2800">
          <a:solidFill>
            <a:srgbClr val="000000"/>
          </a:solidFill>
          <a:latin typeface="Arial" pitchFamily="34" charset="0"/>
          <a:ea typeface="ＭＳ Ｐゴシック" pitchFamily="34" charset="-128"/>
        </a:defRPr>
      </a:lvl8pPr>
      <a:lvl9pPr marL="1828800" algn="l" rtl="0" fontAlgn="base">
        <a:spcBef>
          <a:spcPct val="0"/>
        </a:spcBef>
        <a:spcAft>
          <a:spcPct val="0"/>
        </a:spcAft>
        <a:defRPr sz="2800">
          <a:solidFill>
            <a:srgbClr val="000000"/>
          </a:solidFill>
          <a:latin typeface="Arial" pitchFamily="34"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2000">
          <a:solidFill>
            <a:srgbClr val="000000"/>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rgbClr val="000000"/>
          </a:solidFill>
          <a:latin typeface="+mn-lt"/>
          <a:ea typeface="+mn-ea"/>
        </a:defRPr>
      </a:lvl2pPr>
      <a:lvl3pPr marL="914400" algn="l" rtl="0" fontAlgn="base">
        <a:spcBef>
          <a:spcPct val="20000"/>
        </a:spcBef>
        <a:spcAft>
          <a:spcPct val="0"/>
        </a:spcAft>
        <a:buFont typeface="Arial" pitchFamily="34" charset="0"/>
        <a:defRPr sz="2000">
          <a:solidFill>
            <a:srgbClr val="000000"/>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tags" Target="../tags/tag57.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41" Type="http://schemas.openxmlformats.org/officeDocument/2006/relationships/tags" Target="../tags/tag43.xml"/><Relationship Id="rId54" Type="http://schemas.openxmlformats.org/officeDocument/2006/relationships/tags" Target="../tags/tag56.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slideLayout" Target="../slideLayouts/slideLayout101.xml"/><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251671" y="3129978"/>
            <a:ext cx="6588000" cy="207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defTabSz="685800" rtl="0" eaLnBrk="1" latinLnBrk="0" hangingPunct="1">
              <a:spcBef>
                <a:spcPct val="0"/>
              </a:spcBef>
              <a:buNone/>
              <a:defRPr sz="1350" b="1" kern="1200">
                <a:solidFill>
                  <a:schemeClr val="tx1"/>
                </a:solidFill>
                <a:latin typeface="Arial" panose="020B0604020202020204" pitchFamily="34" charset="0"/>
                <a:ea typeface="+mj-ea"/>
                <a:cs typeface="Arial" panose="020B0604020202020204" pitchFamily="34" charset="0"/>
              </a:defRPr>
            </a:lvl1pPr>
          </a:lstStyle>
          <a:p>
            <a:pPr>
              <a:defRPr/>
            </a:pPr>
            <a:r>
              <a:rPr lang="de-CH" sz="1800" dirty="0">
                <a:solidFill>
                  <a:sysClr val="windowText" lastClr="000000"/>
                </a:solidFill>
              </a:rPr>
              <a:t>[Projektname]</a:t>
            </a:r>
            <a:endParaRPr lang="de-CH" sz="1800" dirty="0">
              <a:solidFill>
                <a:sysClr val="windowText" lastClr="000000"/>
              </a:solidFill>
            </a:endParaRPr>
          </a:p>
        </p:txBody>
      </p:sp>
      <p:sp>
        <p:nvSpPr>
          <p:cNvPr id="5" name="Rechteck 4"/>
          <p:cNvSpPr/>
          <p:nvPr/>
        </p:nvSpPr>
        <p:spPr>
          <a:xfrm>
            <a:off x="1251671" y="1844824"/>
            <a:ext cx="2016224" cy="276999"/>
          </a:xfrm>
          <a:prstGeom prst="rect">
            <a:avLst/>
          </a:prstGeom>
        </p:spPr>
        <p:txBody>
          <a:bodyPr wrap="square" lIns="27000" tIns="0" bIns="0">
            <a:spAutoFit/>
          </a:bodyPr>
          <a:lstStyle/>
          <a:p>
            <a:r>
              <a:rPr lang="de-CH" dirty="0">
                <a:solidFill>
                  <a:prstClr val="black"/>
                </a:solidFill>
                <a:latin typeface="Arial"/>
              </a:rPr>
              <a:t>Projektauftrag</a:t>
            </a:r>
            <a:endParaRPr lang="de-CH" dirty="0">
              <a:solidFill>
                <a:prstClr val="black"/>
              </a:solidFill>
              <a:latin typeface="Arial"/>
            </a:endParaRPr>
          </a:p>
        </p:txBody>
      </p:sp>
      <p:sp>
        <p:nvSpPr>
          <p:cNvPr id="6" name="Textplatzhalter 5"/>
          <p:cNvSpPr txBox="1">
            <a:spLocks/>
          </p:cNvSpPr>
          <p:nvPr/>
        </p:nvSpPr>
        <p:spPr bwMode="auto">
          <a:xfrm>
            <a:off x="660616" y="4833437"/>
            <a:ext cx="10980000" cy="178430"/>
          </a:xfrm>
          <a:prstGeom prst="rect">
            <a:avLst/>
          </a:prstGeom>
          <a:noFill/>
          <a:ln w="9525">
            <a:noFill/>
            <a:miter lim="800000"/>
            <a:headEnd/>
            <a:tailEnd/>
          </a:ln>
        </p:spPr>
        <p:txBody>
          <a:bodyPr vert="horz" wrap="square" lIns="0" tIns="0" rIns="0" bIns="0" rtlCol="0" anchor="t" anchorCtr="0">
            <a:noAutofit/>
          </a:bodyPr>
          <a:lstStyle>
            <a:lvl1pPr marL="0" indent="0" algn="l" defTabSz="685800" rtl="0" eaLnBrk="1" latinLnBrk="0" hangingPunct="1">
              <a:lnSpc>
                <a:spcPct val="100000"/>
              </a:lnSpc>
              <a:spcBef>
                <a:spcPts val="648"/>
              </a:spcBef>
              <a:buFont typeface="Wingdings" panose="05000000000000000000" pitchFamily="2" charset="2"/>
              <a:buNone/>
              <a:defRPr lang="de-CH" sz="825" kern="1200" baseline="0" dirty="0">
                <a:solidFill>
                  <a:schemeClr val="tx1"/>
                </a:solidFill>
                <a:latin typeface="Arial" panose="020B0604020202020204" pitchFamily="34" charset="0"/>
                <a:ea typeface="+mn-ea"/>
                <a:cs typeface="Arial" panose="020B0604020202020204" pitchFamily="34" charset="0"/>
              </a:defRPr>
            </a:lvl1pPr>
            <a:lvl2pPr marL="70200" indent="-132300" algn="l" defTabSz="685800" rtl="0" eaLnBrk="1" latinLnBrk="0" hangingPunct="1">
              <a:lnSpc>
                <a:spcPct val="100000"/>
              </a:lnSpc>
              <a:spcBef>
                <a:spcPct val="20000"/>
              </a:spcBef>
              <a:buClrTx/>
              <a:buSzPct val="120000"/>
              <a:buFont typeface="Wingdings" charset="2"/>
              <a:buChar char="§"/>
              <a:defRPr sz="1050" kern="1200">
                <a:solidFill>
                  <a:schemeClr val="tx1"/>
                </a:solidFill>
                <a:latin typeface="Arial" panose="020B0604020202020204" pitchFamily="34" charset="0"/>
                <a:ea typeface="+mn-ea"/>
                <a:cs typeface="Arial" panose="020B0604020202020204" pitchFamily="34" charset="0"/>
              </a:defRPr>
            </a:lvl2pPr>
            <a:lvl3pPr marL="275400" indent="-128588" algn="l" defTabSz="685800" rtl="0" eaLnBrk="1" latinLnBrk="0" hangingPunct="1">
              <a:lnSpc>
                <a:spcPct val="100000"/>
              </a:lnSpc>
              <a:spcBef>
                <a:spcPts val="225"/>
              </a:spcBef>
              <a:buClrTx/>
              <a:buSzPct val="120000"/>
              <a:buFont typeface="Arial"/>
              <a:buChar char="•"/>
              <a:defRPr sz="900" kern="1200">
                <a:solidFill>
                  <a:schemeClr val="tx1"/>
                </a:solidFill>
                <a:latin typeface="Arial" panose="020B0604020202020204" pitchFamily="34" charset="0"/>
                <a:ea typeface="+mn-ea"/>
                <a:cs typeface="Arial" panose="020B0604020202020204" pitchFamily="34" charset="0"/>
              </a:defRPr>
            </a:lvl3pPr>
            <a:lvl4pPr marL="429300" indent="-128588" algn="l" defTabSz="685800" rtl="0" eaLnBrk="1" latinLnBrk="0" hangingPunct="1">
              <a:lnSpc>
                <a:spcPct val="100000"/>
              </a:lnSpc>
              <a:spcBef>
                <a:spcPts val="36"/>
              </a:spcBef>
              <a:buClrTx/>
              <a:buSzPct val="100000"/>
              <a:buFont typeface="Symbol" charset="2"/>
              <a:buChar char="-"/>
              <a:defRPr sz="900" kern="1200">
                <a:solidFill>
                  <a:schemeClr val="tx1"/>
                </a:solidFill>
                <a:latin typeface="Arial" panose="020B0604020202020204" pitchFamily="34" charset="0"/>
                <a:ea typeface="+mn-ea"/>
                <a:cs typeface="Arial" panose="020B0604020202020204" pitchFamily="34" charset="0"/>
              </a:defRPr>
            </a:lvl4pPr>
            <a:lvl5pPr marL="569700" marR="0" indent="-128588" algn="l" defTabSz="685800" rtl="0" eaLnBrk="1" fontAlgn="auto" latinLnBrk="0" hangingPunct="1">
              <a:lnSpc>
                <a:spcPct val="100000"/>
              </a:lnSpc>
              <a:spcBef>
                <a:spcPts val="36"/>
              </a:spcBef>
              <a:spcAft>
                <a:spcPts val="0"/>
              </a:spcAft>
              <a:buClrTx/>
              <a:buSzPct val="100000"/>
              <a:buFont typeface="Arial" panose="020B0604020202020204" pitchFamily="34" charset="0"/>
              <a:buChar char="•"/>
              <a:tabLst/>
              <a:defRPr sz="9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dirty="0">
                <a:solidFill>
                  <a:sysClr val="windowText" lastClr="000000"/>
                </a:solidFill>
              </a:rPr>
              <a:t>Auftraggeber/in: Vorname Name / Organisationseinheit (OE) </a:t>
            </a:r>
            <a:endParaRPr dirty="0">
              <a:solidFill>
                <a:sysClr val="windowText" lastClr="000000"/>
              </a:solidFill>
            </a:endParaRPr>
          </a:p>
        </p:txBody>
      </p:sp>
      <p:cxnSp>
        <p:nvCxnSpPr>
          <p:cNvPr id="7" name="Gerade Verbindung 9"/>
          <p:cNvCxnSpPr>
            <a:cxnSpLocks noChangeShapeType="1"/>
          </p:cNvCxnSpPr>
          <p:nvPr>
            <p:custDataLst>
              <p:tags r:id="rId1"/>
            </p:custDataLst>
          </p:nvPr>
        </p:nvCxnSpPr>
        <p:spPr bwMode="gray">
          <a:xfrm>
            <a:off x="540000" y="2143125"/>
            <a:ext cx="10980000" cy="1588"/>
          </a:xfrm>
          <a:prstGeom prst="line">
            <a:avLst/>
          </a:prstGeom>
          <a:noFill/>
          <a:ln w="9525" algn="ctr">
            <a:solidFill>
              <a:srgbClr val="808080"/>
            </a:solidFill>
            <a:round/>
            <a:headEnd/>
            <a:tailEnd/>
          </a:ln>
        </p:spPr>
      </p:cxnSp>
      <p:cxnSp>
        <p:nvCxnSpPr>
          <p:cNvPr id="8" name="Gerade Verbindung 10"/>
          <p:cNvCxnSpPr>
            <a:cxnSpLocks noChangeShapeType="1"/>
          </p:cNvCxnSpPr>
          <p:nvPr>
            <p:custDataLst>
              <p:tags r:id="rId2"/>
            </p:custDataLst>
          </p:nvPr>
        </p:nvCxnSpPr>
        <p:spPr bwMode="gray">
          <a:xfrm>
            <a:off x="540000" y="4784725"/>
            <a:ext cx="10980000" cy="1588"/>
          </a:xfrm>
          <a:prstGeom prst="line">
            <a:avLst/>
          </a:prstGeom>
          <a:noFill/>
          <a:ln w="9525" algn="ctr">
            <a:solidFill>
              <a:srgbClr val="808080"/>
            </a:solidFill>
            <a:round/>
            <a:headEnd/>
            <a:tailEnd/>
          </a:ln>
        </p:spPr>
      </p:cxnSp>
      <p:sp>
        <p:nvSpPr>
          <p:cNvPr id="10" name="Textfeld 9"/>
          <p:cNvSpPr txBox="1"/>
          <p:nvPr/>
        </p:nvSpPr>
        <p:spPr>
          <a:xfrm>
            <a:off x="540000" y="4394378"/>
            <a:ext cx="10980000" cy="276999"/>
          </a:xfrm>
          <a:prstGeom prst="rect">
            <a:avLst/>
          </a:prstGeom>
          <a:noFill/>
        </p:spPr>
        <p:txBody>
          <a:bodyPr wrap="square" rtlCol="0">
            <a:spAutoFit/>
          </a:bodyPr>
          <a:lstStyle/>
          <a:p>
            <a:r>
              <a:rPr lang="de-CH" sz="1200" dirty="0">
                <a:solidFill>
                  <a:prstClr val="black"/>
                </a:solidFill>
                <a:latin typeface="Arial" panose="020B0604020202020204" pitchFamily="34" charset="0"/>
                <a:cs typeface="Arial" panose="020B0604020202020204" pitchFamily="34" charset="0"/>
              </a:rPr>
              <a:t>Ort, Datum  (DD.MM.YYYY)</a:t>
            </a:r>
            <a:endParaRPr lang="de-CH" sz="1200" dirty="0">
              <a:solidFill>
                <a:prstClr val="black"/>
              </a:solidFill>
              <a:latin typeface="Arial" panose="020B0604020202020204" pitchFamily="34" charset="0"/>
              <a:cs typeface="Arial" panose="020B0604020202020204" pitchFamily="34" charset="0"/>
            </a:endParaRPr>
          </a:p>
        </p:txBody>
      </p:sp>
      <p:sp>
        <p:nvSpPr>
          <p:cNvPr id="9" name="Titel 1"/>
          <p:cNvSpPr txBox="1">
            <a:spLocks/>
          </p:cNvSpPr>
          <p:nvPr/>
        </p:nvSpPr>
        <p:spPr bwMode="auto">
          <a:xfrm>
            <a:off x="539999" y="449264"/>
            <a:ext cx="10980000" cy="6034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dirty="0">
                <a:latin typeface="Arial" pitchFamily="34" charset="0"/>
                <a:cs typeface="Arial" pitchFamily="34" charset="0"/>
              </a:rPr>
              <a:t>Praxisbeispiel eines Projektauftrages</a:t>
            </a:r>
            <a:endParaRPr lang="de-DE" sz="2800" dirty="0">
              <a:latin typeface="Arial" pitchFamily="34" charset="0"/>
              <a:cs typeface="Arial" pitchFamily="34" charset="0"/>
            </a:endParaRPr>
          </a:p>
        </p:txBody>
      </p:sp>
    </p:spTree>
    <p:extLst>
      <p:ext uri="{BB962C8B-B14F-4D97-AF65-F5344CB8AC3E}">
        <p14:creationId xmlns:p14="http://schemas.microsoft.com/office/powerpoint/2010/main" val="285827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nvPr>
        </p:nvGraphicFramePr>
        <p:xfrm>
          <a:off x="1775520" y="1268760"/>
          <a:ext cx="8777008" cy="4502400"/>
        </p:xfrm>
        <a:graphic>
          <a:graphicData uri="http://schemas.openxmlformats.org/drawingml/2006/table">
            <a:tbl>
              <a:tblPr firstRow="1" bandRow="1"/>
              <a:tblGrid>
                <a:gridCol w="432172">
                  <a:extLst>
                    <a:ext uri="{9D8B030D-6E8A-4147-A177-3AD203B41FA5}">
                      <a16:colId xmlns:a16="http://schemas.microsoft.com/office/drawing/2014/main" val="20000"/>
                    </a:ext>
                  </a:extLst>
                </a:gridCol>
                <a:gridCol w="1728036">
                  <a:extLst>
                    <a:ext uri="{9D8B030D-6E8A-4147-A177-3AD203B41FA5}">
                      <a16:colId xmlns:a16="http://schemas.microsoft.com/office/drawing/2014/main" val="20001"/>
                    </a:ext>
                  </a:extLst>
                </a:gridCol>
                <a:gridCol w="6616800">
                  <a:extLst>
                    <a:ext uri="{9D8B030D-6E8A-4147-A177-3AD203B41FA5}">
                      <a16:colId xmlns:a16="http://schemas.microsoft.com/office/drawing/2014/main" val="20002"/>
                    </a:ext>
                  </a:extLst>
                </a:gridCol>
              </a:tblGrid>
              <a:tr h="360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Nr.</a:t>
                      </a:r>
                      <a:endParaRPr lang="de-CH" sz="1400" dirty="0"/>
                    </a:p>
                  </a:txBody>
                  <a:tcPr marT="18000" marB="18000" anchor="ctr">
                    <a:lnL w="12700" cmpd="sng">
                      <a:noFill/>
                    </a:lnL>
                    <a:lnR>
                      <a:noFill/>
                    </a:lnR>
                    <a:lnT w="12700" cmpd="sng">
                      <a:noFill/>
                    </a:lnT>
                    <a:lnB w="12700" cmpd="sng">
                      <a:noFill/>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Themenfeld</a:t>
                      </a:r>
                      <a:endParaRPr lang="de-CH" sz="1400" dirty="0"/>
                    </a:p>
                  </a:txBody>
                  <a:tcPr marR="36000" marT="18000" marB="18000" anchor="ctr">
                    <a:lnL>
                      <a:noFill/>
                    </a:lnL>
                    <a:lnR w="12700" cap="flat" cmpd="sng" algn="ctr">
                      <a:solidFill>
                        <a:sysClr val="window" lastClr="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Beschreibung</a:t>
                      </a:r>
                      <a:endParaRPr lang="de-CH" sz="1400" dirty="0"/>
                    </a:p>
                  </a:txBody>
                  <a:tcPr marT="18000" marB="18000" anchor="ctr">
                    <a:lnL w="12700" cap="flat" cmpd="sng" algn="ctr">
                      <a:solidFill>
                        <a:sysClr val="window" lastClr="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t>Positiver Entscheid: Mittelfreigabe (inhaltlich)</a:t>
                      </a:r>
                      <a:endParaRPr lang="de-CH" sz="1000" b="1" dirty="0"/>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defTabSz="914400" rtl="0" eaLnBrk="1" latinLnBrk="0" hangingPunct="1">
                        <a:spcAft>
                          <a:spcPts val="300"/>
                        </a:spcAft>
                        <a:buFont typeface="Arial" panose="020B0604020202020204" pitchFamily="34" charset="0"/>
                        <a:buChar char="•"/>
                      </a:pPr>
                      <a:r>
                        <a:rPr lang="de-CH" sz="1000" kern="1200" baseline="0" dirty="0" smtClean="0">
                          <a:solidFill>
                            <a:schemeClr val="tx1"/>
                          </a:solidFill>
                          <a:latin typeface="+mj-lt"/>
                          <a:ea typeface="+mn-ea"/>
                          <a:cs typeface="+mn-cs"/>
                        </a:rPr>
                        <a:t>Hier soll auf die geltenden Beilagen verwiesen werden: GB-spezifischer Projektauftrag, Offerten, GU-Verträge etc.</a:t>
                      </a: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t>Positiver Entscheid: Mittelfreigabe (finanziell)</a:t>
                      </a:r>
                      <a:endParaRPr lang="de-CH" sz="1000" b="1" dirty="0"/>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defTabSz="914400" rtl="0" eaLnBrk="1" latinLnBrk="0" hangingPunct="1">
                        <a:spcAft>
                          <a:spcPts val="300"/>
                        </a:spcAft>
                        <a:buFont typeface="Arial" panose="020B0604020202020204" pitchFamily="34" charset="0"/>
                        <a:buChar char="•"/>
                      </a:pPr>
                      <a:r>
                        <a:rPr lang="de-CH" sz="1000" kern="1200" dirty="0" smtClean="0">
                          <a:solidFill>
                            <a:schemeClr val="tx1"/>
                          </a:solidFill>
                          <a:latin typeface="+mj-lt"/>
                          <a:ea typeface="+mn-ea"/>
                          <a:cs typeface="+mn-cs"/>
                        </a:rPr>
                        <a:t>Bei der Projektfreigabe werden die finanziellen</a:t>
                      </a:r>
                      <a:r>
                        <a:rPr lang="de-CH" sz="1000" kern="1200" baseline="0" dirty="0" smtClean="0">
                          <a:solidFill>
                            <a:schemeClr val="tx1"/>
                          </a:solidFill>
                          <a:latin typeface="+mj-lt"/>
                          <a:ea typeface="+mn-ea"/>
                          <a:cs typeface="+mn-cs"/>
                        </a:rPr>
                        <a:t> </a:t>
                      </a:r>
                      <a:r>
                        <a:rPr lang="de-CH" sz="1000" kern="1200" dirty="0" smtClean="0">
                          <a:solidFill>
                            <a:schemeClr val="tx1"/>
                          </a:solidFill>
                          <a:latin typeface="+mj-lt"/>
                          <a:ea typeface="+mn-ea"/>
                          <a:cs typeface="+mn-cs"/>
                        </a:rPr>
                        <a:t>Mittel für das gesamte Projekt gesprochen (siehe</a:t>
                      </a:r>
                      <a:r>
                        <a:rPr lang="de-CH" sz="1000" kern="1200" baseline="0" dirty="0" smtClean="0">
                          <a:solidFill>
                            <a:schemeClr val="tx1"/>
                          </a:solidFill>
                          <a:latin typeface="+mj-lt"/>
                          <a:ea typeface="+mn-ea"/>
                          <a:cs typeface="+mn-cs"/>
                        </a:rPr>
                        <a:t> FIKO: </a:t>
                      </a:r>
                      <a:r>
                        <a:rPr lang="de-CH" sz="1000" kern="1200" dirty="0" smtClean="0">
                          <a:solidFill>
                            <a:schemeClr val="tx1"/>
                          </a:solidFill>
                          <a:latin typeface="+mj-lt"/>
                          <a:ea typeface="+mn-ea"/>
                          <a:cs typeface="+mn-cs"/>
                        </a:rPr>
                        <a:t>Dies unabhängig davon, ob Vorhaben</a:t>
                      </a:r>
                      <a:r>
                        <a:rPr lang="de-CH" sz="1000" kern="1200" baseline="0" dirty="0" smtClean="0">
                          <a:solidFill>
                            <a:schemeClr val="tx1"/>
                          </a:solidFill>
                          <a:latin typeface="+mj-lt"/>
                          <a:ea typeface="+mn-ea"/>
                          <a:cs typeface="+mn-cs"/>
                        </a:rPr>
                        <a:t> (u.a. Programme und Projekte)</a:t>
                      </a:r>
                      <a:r>
                        <a:rPr lang="de-CH" sz="1000" kern="1200" dirty="0" smtClean="0">
                          <a:solidFill>
                            <a:schemeClr val="tx1"/>
                          </a:solidFill>
                          <a:latin typeface="+mj-lt"/>
                          <a:ea typeface="+mn-ea"/>
                          <a:cs typeface="+mn-cs"/>
                        </a:rPr>
                        <a:t> sich über mehrere Jahre erstrecken oder in Phasen und/oder Nebengeschäfte aufgeteilt sind). </a:t>
                      </a:r>
                    </a:p>
                    <a:p>
                      <a:pPr marL="171450" indent="-171450" algn="l" defTabSz="914400" rtl="0" eaLnBrk="1" latinLnBrk="0" hangingPunct="1">
                        <a:spcAft>
                          <a:spcPts val="300"/>
                        </a:spcAft>
                        <a:buFont typeface="Arial" panose="020B0604020202020204" pitchFamily="34" charset="0"/>
                        <a:buChar char="•"/>
                      </a:pPr>
                      <a:r>
                        <a:rPr lang="de-CH" sz="1000" kern="1200" baseline="0" dirty="0" smtClean="0">
                          <a:solidFill>
                            <a:schemeClr val="tx1"/>
                          </a:solidFill>
                          <a:latin typeface="+mj-lt"/>
                          <a:ea typeface="+mn-ea"/>
                          <a:cs typeface="+mn-cs"/>
                        </a:rPr>
                        <a:t>Aufführen des für dieses Vorhaben im Budget «geplanten» (siehe FIKO) Betrags.</a:t>
                      </a:r>
                    </a:p>
                    <a:p>
                      <a:pPr marL="171450" indent="-171450" algn="l" defTabSz="914400" rtl="0" eaLnBrk="1" latinLnBrk="0" hangingPunct="1">
                        <a:spcAft>
                          <a:spcPts val="300"/>
                        </a:spcAft>
                        <a:buFont typeface="Arial" panose="020B0604020202020204" pitchFamily="34" charset="0"/>
                        <a:buChar char="•"/>
                      </a:pPr>
                      <a:r>
                        <a:rPr lang="de-CH" sz="1000" kern="1200" baseline="0" dirty="0" smtClean="0">
                          <a:solidFill>
                            <a:schemeClr val="tx1"/>
                          </a:solidFill>
                          <a:latin typeface="+mj-lt"/>
                          <a:ea typeface="+mn-ea"/>
                          <a:cs typeface="+mn-cs"/>
                        </a:rPr>
                        <a:t>Ausweisen des Investitionsanteils (in Abstimmung mit dem GB-Controlling)</a:t>
                      </a:r>
                    </a:p>
                    <a:p>
                      <a:pPr marL="171450" indent="-171450" algn="l" defTabSz="914400" rtl="0" eaLnBrk="1" latinLnBrk="0" hangingPunct="1">
                        <a:spcAft>
                          <a:spcPts val="300"/>
                        </a:spcAft>
                        <a:buFont typeface="Arial" panose="020B0604020202020204" pitchFamily="34" charset="0"/>
                        <a:buChar char="•"/>
                      </a:pPr>
                      <a:r>
                        <a:rPr lang="de-CH" sz="1000" kern="1200" baseline="0" dirty="0" smtClean="0">
                          <a:solidFill>
                            <a:schemeClr val="tx1"/>
                          </a:solidFill>
                          <a:latin typeface="+mj-lt"/>
                          <a:ea typeface="+mn-ea"/>
                          <a:cs typeface="+mn-cs"/>
                        </a:rPr>
                        <a:t>Einfügen des Endtermins</a:t>
                      </a: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t>Negativer Entscheid: Begründung Ablehnung</a:t>
                      </a:r>
                      <a:endParaRPr lang="de-CH" sz="1000" b="1" dirty="0"/>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defTabSz="914400" rtl="0" eaLnBrk="1" latinLnBrk="0" hangingPunct="1">
                        <a:spcAft>
                          <a:spcPts val="300"/>
                        </a:spcAft>
                        <a:buFont typeface="Arial" panose="020B0604020202020204" pitchFamily="34" charset="0"/>
                        <a:buChar char="•"/>
                      </a:pPr>
                      <a:r>
                        <a:rPr lang="de-CH" sz="1000" kern="1200" dirty="0" smtClean="0">
                          <a:solidFill>
                            <a:schemeClr val="tx1"/>
                          </a:solidFill>
                          <a:latin typeface="+mj-lt"/>
                          <a:ea typeface="+mn-ea"/>
                          <a:cs typeface="+mn-cs"/>
                        </a:rPr>
                        <a:t>Begründung der Ablehnung durch den Beurteilenden im Falle eines negativen Bescheids</a:t>
                      </a: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t>Bedingungen / Auflagen</a:t>
                      </a:r>
                      <a:endParaRPr lang="de-CH" sz="1000" b="1" dirty="0"/>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mj-lt"/>
                          <a:ea typeface="+mn-ea"/>
                          <a:cs typeface="+mn-cs"/>
                        </a:rPr>
                        <a:t>Festhalten der einzuhaltenden Bedingungen und Auflagen durch den Beurteilenden im Falle eines positiven Bescheids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mj-lt"/>
                          <a:ea typeface="+mn-ea"/>
                          <a:cs typeface="+mn-cs"/>
                        </a:rPr>
                        <a:t>U.a. soll</a:t>
                      </a:r>
                      <a:r>
                        <a:rPr lang="de-CH" sz="1000" kern="1200" baseline="0" dirty="0" smtClean="0">
                          <a:solidFill>
                            <a:schemeClr val="tx1"/>
                          </a:solidFill>
                          <a:latin typeface="+mj-lt"/>
                          <a:ea typeface="+mn-ea"/>
                          <a:cs typeface="+mn-cs"/>
                        </a:rPr>
                        <a:t> hier aufgezeigt werden, von wem das Projekt finanziert wird und bei wem es budgetiert wurde (falls im Feld 20 ein geplanter Betrag aufgeführt ist).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baseline="0" dirty="0" smtClean="0">
                          <a:solidFill>
                            <a:schemeClr val="tx1"/>
                          </a:solidFill>
                          <a:latin typeface="+mj-lt"/>
                          <a:ea typeface="+mn-ea"/>
                          <a:cs typeface="+mn-cs"/>
                        </a:rPr>
                        <a:t>Zudem kann der PAG hier Auflagen bspw. bezüglich Phasenbudgets, Termin zur Planaktualisierung etc. festlegen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mj-lt"/>
                          <a:ea typeface="+mn-ea"/>
                          <a:cs typeface="+mn-cs"/>
                        </a:rPr>
                        <a:t>Als Empfehlung soll hier bereits eine Aussage zu der Gewichtung der Steuerungsgrössen</a:t>
                      </a:r>
                      <a:r>
                        <a:rPr lang="de-CH" sz="1000" kern="1200" baseline="0" dirty="0" smtClean="0">
                          <a:solidFill>
                            <a:schemeClr val="tx1"/>
                          </a:solidFill>
                          <a:latin typeface="+mj-lt"/>
                          <a:ea typeface="+mn-ea"/>
                          <a:cs typeface="+mn-cs"/>
                        </a:rPr>
                        <a:t> (Inhalt, Zeit und Budget) getroffen werden, die bei einer allfälligen Schieflage im Projekt den PL unterstützen, geeignete Massnahmen zuhanden des PAG und STECO vorzuschlagen. Der Punkt ist im Dreieck entsprechend der Gewichtung zu platzieren.</a:t>
                      </a:r>
                      <a:endParaRPr lang="de-CH" sz="1000" kern="1200" dirty="0" smtClean="0">
                        <a:solidFill>
                          <a:schemeClr val="tx1"/>
                        </a:solidFill>
                        <a:latin typeface="+mj-lt"/>
                        <a:ea typeface="+mn-ea"/>
                        <a:cs typeface="+mn-cs"/>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t>Unterschriften</a:t>
                      </a:r>
                      <a:endParaRPr lang="de-CH" sz="1000" b="1" dirty="0"/>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mj-lt"/>
                          <a:ea typeface="+mn-ea"/>
                          <a:cs typeface="+mn-cs"/>
                        </a:rPr>
                        <a:t>Datum und Unterschrift des Projektauftraggeber</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b="0" i="0" kern="1200" dirty="0" smtClean="0">
                          <a:solidFill>
                            <a:schemeClr val="tx1"/>
                          </a:solidFill>
                          <a:latin typeface="+mj-lt"/>
                          <a:ea typeface="+mn-ea"/>
                          <a:cs typeface="+mn-cs"/>
                        </a:rPr>
                        <a:t>Falls</a:t>
                      </a:r>
                      <a:r>
                        <a:rPr lang="de-CH" sz="1000" b="0" i="0" kern="1200" baseline="0" dirty="0" smtClean="0">
                          <a:solidFill>
                            <a:schemeClr val="tx1"/>
                          </a:solidFill>
                          <a:latin typeface="+mj-lt"/>
                          <a:ea typeface="+mn-ea"/>
                          <a:cs typeface="+mn-cs"/>
                        </a:rPr>
                        <a:t> der Projektauftraggeber nicht die entsprechende Finanzkompetenz besitzt, braucht es </a:t>
                      </a:r>
                      <a:r>
                        <a:rPr lang="de-CH" sz="1000" b="0" i="0" kern="1200" dirty="0" smtClean="0">
                          <a:solidFill>
                            <a:schemeClr val="tx1"/>
                          </a:solidFill>
                          <a:latin typeface="+mj-lt"/>
                          <a:ea typeface="+mn-ea"/>
                          <a:cs typeface="+mn-cs"/>
                        </a:rPr>
                        <a:t>Datum und Unterschrift des FIKO-Verantwortlichen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mj-lt"/>
                          <a:ea typeface="+mn-ea"/>
                          <a:cs typeface="+mn-cs"/>
                        </a:rPr>
                        <a:t>Datum und Unterschrift des beantragenden Projektleiters</a:t>
                      </a: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5"/>
                  </a:ext>
                </a:extLst>
              </a:tr>
            </a:tbl>
          </a:graphicData>
        </a:graphic>
      </p:graphicFrame>
      <p:sp>
        <p:nvSpPr>
          <p:cNvPr id="5" name="Ellipse 4"/>
          <p:cNvSpPr/>
          <p:nvPr/>
        </p:nvSpPr>
        <p:spPr>
          <a:xfrm>
            <a:off x="1813620" y="1656450"/>
            <a:ext cx="288000" cy="288000"/>
          </a:xfrm>
          <a:prstGeom prst="ellipse">
            <a:avLst/>
          </a:prstGeom>
          <a:solidFill>
            <a:srgbClr val="FF6307"/>
          </a:solidFill>
          <a:ln w="25400" cap="flat" cmpd="sng" algn="ctr">
            <a:noFill/>
            <a:prstDash val="solid"/>
          </a:ln>
          <a:effectLst/>
        </p:spPr>
        <p:txBody>
          <a:bodyPr lIns="0" tIns="0" rIns="0" bIns="0" rtlCol="0" anchor="ctr"/>
          <a:lstStyle/>
          <a:p>
            <a:pPr algn="ctr">
              <a:defRPr/>
            </a:pPr>
            <a:r>
              <a:rPr lang="de-CH" sz="1400" b="1" kern="0" dirty="0">
                <a:solidFill>
                  <a:prstClr val="white"/>
                </a:solidFill>
                <a:latin typeface="Arial"/>
              </a:rPr>
              <a:t>19</a:t>
            </a:r>
          </a:p>
        </p:txBody>
      </p:sp>
      <p:sp>
        <p:nvSpPr>
          <p:cNvPr id="6" name="Ellipse 5"/>
          <p:cNvSpPr/>
          <p:nvPr/>
        </p:nvSpPr>
        <p:spPr>
          <a:xfrm>
            <a:off x="1813620" y="2009548"/>
            <a:ext cx="288000" cy="288000"/>
          </a:xfrm>
          <a:prstGeom prst="ellipse">
            <a:avLst/>
          </a:prstGeom>
          <a:solidFill>
            <a:srgbClr val="FF6307"/>
          </a:solidFill>
          <a:ln w="25400" cap="flat" cmpd="sng" algn="ctr">
            <a:noFill/>
            <a:prstDash val="solid"/>
          </a:ln>
          <a:effectLst/>
        </p:spPr>
        <p:txBody>
          <a:bodyPr lIns="0" tIns="0" rIns="0" bIns="0" rtlCol="0" anchor="ctr"/>
          <a:lstStyle/>
          <a:p>
            <a:pPr algn="ctr">
              <a:defRPr/>
            </a:pPr>
            <a:r>
              <a:rPr lang="de-CH" sz="1400" b="1" kern="0" dirty="0">
                <a:solidFill>
                  <a:prstClr val="white"/>
                </a:solidFill>
                <a:latin typeface="Arial"/>
              </a:rPr>
              <a:t>20</a:t>
            </a:r>
          </a:p>
        </p:txBody>
      </p:sp>
      <p:sp>
        <p:nvSpPr>
          <p:cNvPr id="7" name="Ellipse 6"/>
          <p:cNvSpPr/>
          <p:nvPr/>
        </p:nvSpPr>
        <p:spPr>
          <a:xfrm>
            <a:off x="1813620" y="3068992"/>
            <a:ext cx="288000" cy="288000"/>
          </a:xfrm>
          <a:prstGeom prst="ellipse">
            <a:avLst/>
          </a:prstGeom>
          <a:solidFill>
            <a:srgbClr val="FF6307"/>
          </a:solidFill>
          <a:ln w="25400" cap="flat" cmpd="sng" algn="ctr">
            <a:noFill/>
            <a:prstDash val="solid"/>
          </a:ln>
          <a:effectLst/>
        </p:spPr>
        <p:txBody>
          <a:bodyPr lIns="0" tIns="0" rIns="0" bIns="0" rtlCol="0" anchor="ctr"/>
          <a:lstStyle/>
          <a:p>
            <a:pPr algn="ctr">
              <a:defRPr/>
            </a:pPr>
            <a:r>
              <a:rPr lang="de-CH" sz="1400" b="1" kern="0" dirty="0">
                <a:solidFill>
                  <a:prstClr val="white"/>
                </a:solidFill>
                <a:latin typeface="Arial"/>
              </a:rPr>
              <a:t>21</a:t>
            </a:r>
          </a:p>
        </p:txBody>
      </p:sp>
      <p:sp>
        <p:nvSpPr>
          <p:cNvPr id="8" name="Ellipse 7"/>
          <p:cNvSpPr/>
          <p:nvPr/>
        </p:nvSpPr>
        <p:spPr>
          <a:xfrm>
            <a:off x="1813620" y="3429000"/>
            <a:ext cx="288000" cy="288000"/>
          </a:xfrm>
          <a:prstGeom prst="ellipse">
            <a:avLst/>
          </a:prstGeom>
          <a:solidFill>
            <a:srgbClr val="FF6307"/>
          </a:solidFill>
          <a:ln w="25400" cap="flat" cmpd="sng" algn="ctr">
            <a:noFill/>
            <a:prstDash val="solid"/>
          </a:ln>
          <a:effectLst/>
        </p:spPr>
        <p:txBody>
          <a:bodyPr lIns="0" tIns="0" rIns="0" bIns="0" rtlCol="0" anchor="ctr"/>
          <a:lstStyle/>
          <a:p>
            <a:pPr algn="ctr">
              <a:defRPr/>
            </a:pPr>
            <a:r>
              <a:rPr lang="de-CH" sz="1400" b="1" kern="0" dirty="0">
                <a:solidFill>
                  <a:prstClr val="white"/>
                </a:solidFill>
                <a:latin typeface="Arial"/>
              </a:rPr>
              <a:t>22</a:t>
            </a:r>
          </a:p>
        </p:txBody>
      </p:sp>
      <p:sp>
        <p:nvSpPr>
          <p:cNvPr id="9" name="Ellipse 8"/>
          <p:cNvSpPr/>
          <p:nvPr/>
        </p:nvSpPr>
        <p:spPr>
          <a:xfrm>
            <a:off x="1813620" y="5085184"/>
            <a:ext cx="288000" cy="288000"/>
          </a:xfrm>
          <a:prstGeom prst="ellipse">
            <a:avLst/>
          </a:prstGeom>
          <a:solidFill>
            <a:srgbClr val="FF6307"/>
          </a:solidFill>
          <a:ln w="25400" cap="flat" cmpd="sng" algn="ctr">
            <a:noFill/>
            <a:prstDash val="solid"/>
          </a:ln>
          <a:effectLst/>
        </p:spPr>
        <p:txBody>
          <a:bodyPr lIns="0" tIns="0" rIns="0" bIns="0" rtlCol="0" anchor="ctr"/>
          <a:lstStyle/>
          <a:p>
            <a:pPr algn="ctr">
              <a:defRPr/>
            </a:pPr>
            <a:r>
              <a:rPr lang="de-CH" sz="1400" b="1" kern="0" dirty="0">
                <a:solidFill>
                  <a:prstClr val="white"/>
                </a:solidFill>
                <a:latin typeface="Arial"/>
              </a:rPr>
              <a:t>23</a:t>
            </a:r>
          </a:p>
        </p:txBody>
      </p:sp>
      <p:sp>
        <p:nvSpPr>
          <p:cNvPr id="10" name="Titel 1"/>
          <p:cNvSpPr>
            <a:spLocks noGrp="1"/>
          </p:cNvSpPr>
          <p:nvPr>
            <p:ph type="title"/>
          </p:nvPr>
        </p:nvSpPr>
        <p:spPr>
          <a:xfrm>
            <a:off x="2101621" y="139045"/>
            <a:ext cx="7263097" cy="930400"/>
          </a:xfrm>
        </p:spPr>
        <p:txBody>
          <a:bodyPr/>
          <a:lstStyle/>
          <a:p>
            <a:r>
              <a:rPr lang="de-CH" sz="1600" dirty="0"/>
              <a:t>Leitfaden Anwendung  Projektauftrag (4/4)</a:t>
            </a:r>
            <a:r>
              <a:rPr lang="de-CH" sz="900" dirty="0"/>
              <a:t/>
            </a:r>
            <a:br>
              <a:rPr lang="de-CH" sz="900" dirty="0"/>
            </a:br>
            <a:endParaRPr lang="de-CH" sz="1200" dirty="0"/>
          </a:p>
        </p:txBody>
      </p:sp>
    </p:spTree>
    <p:extLst>
      <p:ext uri="{BB962C8B-B14F-4D97-AF65-F5344CB8AC3E}">
        <p14:creationId xmlns:p14="http://schemas.microsoft.com/office/powerpoint/2010/main" val="2872851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1775459" y="4335204"/>
            <a:ext cx="2563717" cy="1655746"/>
            <a:chOff x="272480" y="4799942"/>
            <a:chExt cx="2563717" cy="1655746"/>
          </a:xfrm>
        </p:grpSpPr>
        <p:sp>
          <p:nvSpPr>
            <p:cNvPr id="5" name="Rectangle 61"/>
            <p:cNvSpPr/>
            <p:nvPr/>
          </p:nvSpPr>
          <p:spPr>
            <a:xfrm>
              <a:off x="272480" y="5269390"/>
              <a:ext cx="2563717" cy="198000"/>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6" name="Rectangle 62"/>
            <p:cNvSpPr/>
            <p:nvPr/>
          </p:nvSpPr>
          <p:spPr>
            <a:xfrm>
              <a:off x="272480" y="5681482"/>
              <a:ext cx="2563717" cy="198000"/>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7" name="Rectangle 63"/>
            <p:cNvSpPr/>
            <p:nvPr/>
          </p:nvSpPr>
          <p:spPr>
            <a:xfrm>
              <a:off x="272480" y="6081999"/>
              <a:ext cx="2563717" cy="198000"/>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8" name="TextBox 14"/>
            <p:cNvSpPr txBox="1"/>
            <p:nvPr/>
          </p:nvSpPr>
          <p:spPr>
            <a:xfrm>
              <a:off x="272480" y="5048657"/>
              <a:ext cx="2563717" cy="1407031"/>
            </a:xfrm>
            <a:prstGeom prst="rect">
              <a:avLst/>
            </a:prstGeom>
            <a:noFill/>
            <a:ln w="9525">
              <a:solidFill>
                <a:sysClr val="window" lastClr="FFFFFF">
                  <a:lumMod val="65000"/>
                </a:sysClr>
              </a:solidFill>
            </a:ln>
          </p:spPr>
          <p:txBody>
            <a:bodyPr wrap="square" lIns="72000" tIns="36000" rIns="72000" bIns="36000" rtlCol="0">
              <a:noAutofit/>
            </a:bodyPr>
            <a:lstStyle/>
            <a:p>
              <a:pPr>
                <a:spcAft>
                  <a:spcPts val="350"/>
                </a:spcAft>
                <a:defRPr/>
              </a:pPr>
              <a:r>
                <a:rPr lang="de-CH" sz="1000" kern="0" dirty="0">
                  <a:solidFill>
                    <a:prstClr val="black"/>
                  </a:solidFill>
                  <a:latin typeface="Arial"/>
                </a:rPr>
                <a:t>Anlagen- / Lösungsprojekt</a:t>
              </a:r>
            </a:p>
            <a:p>
              <a:pPr>
                <a:spcAft>
                  <a:spcPts val="350"/>
                </a:spcAft>
                <a:defRPr/>
              </a:pPr>
              <a:r>
                <a:rPr lang="de-CH" sz="1000" kern="0" dirty="0">
                  <a:solidFill>
                    <a:prstClr val="black"/>
                  </a:solidFill>
                  <a:latin typeface="Arial"/>
                </a:rPr>
                <a:t>Infrastrukturprojekt</a:t>
              </a:r>
            </a:p>
            <a:p>
              <a:pPr>
                <a:spcAft>
                  <a:spcPts val="350"/>
                </a:spcAft>
                <a:defRPr/>
              </a:pPr>
              <a:r>
                <a:rPr lang="de-CH" sz="1000" kern="0" dirty="0">
                  <a:solidFill>
                    <a:prstClr val="black"/>
                  </a:solidFill>
                  <a:latin typeface="Arial"/>
                </a:rPr>
                <a:t>Entwicklungsprojekt</a:t>
              </a:r>
            </a:p>
            <a:p>
              <a:pPr>
                <a:spcAft>
                  <a:spcPts val="350"/>
                </a:spcAft>
                <a:defRPr/>
              </a:pPr>
              <a:r>
                <a:rPr lang="de-CH" sz="1000" kern="0" dirty="0">
                  <a:solidFill>
                    <a:prstClr val="black"/>
                  </a:solidFill>
                  <a:latin typeface="Arial"/>
                </a:rPr>
                <a:t>M&amp;A- / </a:t>
              </a:r>
              <a:r>
                <a:rPr lang="de-CH" sz="1000" kern="0" dirty="0" err="1">
                  <a:solidFill>
                    <a:prstClr val="black"/>
                  </a:solidFill>
                  <a:latin typeface="Arial"/>
                </a:rPr>
                <a:t>Devestitionsprojekt</a:t>
              </a:r>
              <a:endParaRPr lang="de-CH" sz="1000" kern="0" dirty="0">
                <a:solidFill>
                  <a:prstClr val="black"/>
                </a:solidFill>
                <a:latin typeface="Arial"/>
              </a:endParaRPr>
            </a:p>
            <a:p>
              <a:pPr>
                <a:spcAft>
                  <a:spcPts val="350"/>
                </a:spcAft>
                <a:defRPr/>
              </a:pPr>
              <a:r>
                <a:rPr lang="de-CH" sz="1000" kern="0" dirty="0">
                  <a:solidFill>
                    <a:prstClr val="black"/>
                  </a:solidFill>
                  <a:latin typeface="Arial"/>
                </a:rPr>
                <a:t>Optimierungsprojekt</a:t>
              </a:r>
            </a:p>
            <a:p>
              <a:pPr>
                <a:spcAft>
                  <a:spcPts val="350"/>
                </a:spcAft>
                <a:defRPr/>
              </a:pPr>
              <a:r>
                <a:rPr lang="de-CH" sz="1000" kern="0" dirty="0">
                  <a:solidFill>
                    <a:prstClr val="black"/>
                  </a:solidFill>
                  <a:latin typeface="Arial"/>
                </a:rPr>
                <a:t>IT-Projekt</a:t>
              </a:r>
            </a:p>
            <a:p>
              <a:pPr>
                <a:spcAft>
                  <a:spcPts val="350"/>
                </a:spcAft>
                <a:defRPr/>
              </a:pPr>
              <a:r>
                <a:rPr lang="de-CH" sz="1000" kern="0" dirty="0">
                  <a:solidFill>
                    <a:prstClr val="black"/>
                  </a:solidFill>
                  <a:latin typeface="Arial"/>
                </a:rPr>
                <a:t>Post-Merger-Projekt</a:t>
              </a:r>
            </a:p>
          </p:txBody>
        </p:sp>
        <p:sp>
          <p:nvSpPr>
            <p:cNvPr id="9" name="Rectangle 15"/>
            <p:cNvSpPr/>
            <p:nvPr/>
          </p:nvSpPr>
          <p:spPr>
            <a:xfrm>
              <a:off x="1890080" y="4799942"/>
              <a:ext cx="945994" cy="1655746"/>
            </a:xfrm>
            <a:prstGeom prst="rect">
              <a:avLst/>
            </a:prstGeom>
            <a:noFill/>
            <a:ln w="9525">
              <a:solidFill>
                <a:sysClr val="window" lastClr="FFFFFF">
                  <a:lumMod val="65000"/>
                </a:sysClr>
              </a:solidFill>
            </a:ln>
          </p:spPr>
          <p:txBody>
            <a:bodyPr wrap="square" rtlCol="0">
              <a:noAutofit/>
            </a:bodyPr>
            <a:lstStyle/>
            <a:p>
              <a:pPr>
                <a:spcAft>
                  <a:spcPts val="300"/>
                </a:spcAft>
                <a:defRPr/>
              </a:pPr>
              <a:endParaRPr lang="de-CH" sz="1000" kern="0" dirty="0">
                <a:solidFill>
                  <a:prstClr val="black"/>
                </a:solidFill>
                <a:latin typeface="Arial"/>
              </a:endParaRPr>
            </a:p>
          </p:txBody>
        </p:sp>
        <p:cxnSp>
          <p:nvCxnSpPr>
            <p:cNvPr id="10" name="Straight Connector 20"/>
            <p:cNvCxnSpPr/>
            <p:nvPr/>
          </p:nvCxnSpPr>
          <p:spPr>
            <a:xfrm>
              <a:off x="2205412" y="4799942"/>
              <a:ext cx="0" cy="1655746"/>
            </a:xfrm>
            <a:prstGeom prst="line">
              <a:avLst/>
            </a:prstGeom>
            <a:noFill/>
            <a:ln w="9525">
              <a:solidFill>
                <a:sysClr val="window" lastClr="FFFFFF">
                  <a:lumMod val="65000"/>
                </a:sysClr>
              </a:solidFill>
            </a:ln>
          </p:spPr>
        </p:cxnSp>
        <p:sp>
          <p:nvSpPr>
            <p:cNvPr id="11" name="TextBox 36"/>
            <p:cNvSpPr txBox="1"/>
            <p:nvPr/>
          </p:nvSpPr>
          <p:spPr>
            <a:xfrm>
              <a:off x="1962975" y="4801267"/>
              <a:ext cx="169542" cy="247390"/>
            </a:xfrm>
            <a:prstGeom prst="rect">
              <a:avLst/>
            </a:prstGeom>
            <a:noFill/>
          </p:spPr>
          <p:txBody>
            <a:bodyPr wrap="square" rtlCol="0">
              <a:spAutoFit/>
            </a:bodyPr>
            <a:lstStyle/>
            <a:p>
              <a:pPr algn="ctr">
                <a:defRPr/>
              </a:pPr>
              <a:r>
                <a:rPr lang="de-CH" sz="1000" kern="0" dirty="0">
                  <a:solidFill>
                    <a:prstClr val="black"/>
                  </a:solidFill>
                  <a:latin typeface="Arial"/>
                </a:rPr>
                <a:t>A</a:t>
              </a:r>
            </a:p>
          </p:txBody>
        </p:sp>
        <p:sp>
          <p:nvSpPr>
            <p:cNvPr id="12" name="TextBox 37"/>
            <p:cNvSpPr txBox="1"/>
            <p:nvPr/>
          </p:nvSpPr>
          <p:spPr>
            <a:xfrm>
              <a:off x="2278307" y="4799942"/>
              <a:ext cx="169542" cy="247390"/>
            </a:xfrm>
            <a:prstGeom prst="rect">
              <a:avLst/>
            </a:prstGeom>
            <a:noFill/>
          </p:spPr>
          <p:txBody>
            <a:bodyPr wrap="square" rtlCol="0">
              <a:spAutoFit/>
            </a:bodyPr>
            <a:lstStyle/>
            <a:p>
              <a:pPr algn="ctr">
                <a:defRPr/>
              </a:pPr>
              <a:r>
                <a:rPr lang="de-CH" sz="1000" kern="0" dirty="0">
                  <a:solidFill>
                    <a:prstClr val="black"/>
                  </a:solidFill>
                  <a:latin typeface="Arial"/>
                </a:rPr>
                <a:t>B</a:t>
              </a:r>
            </a:p>
          </p:txBody>
        </p:sp>
        <p:sp>
          <p:nvSpPr>
            <p:cNvPr id="13" name="TextBox 38"/>
            <p:cNvSpPr txBox="1"/>
            <p:nvPr/>
          </p:nvSpPr>
          <p:spPr>
            <a:xfrm>
              <a:off x="2593639" y="4799942"/>
              <a:ext cx="169542" cy="247390"/>
            </a:xfrm>
            <a:prstGeom prst="rect">
              <a:avLst/>
            </a:prstGeom>
            <a:noFill/>
          </p:spPr>
          <p:txBody>
            <a:bodyPr wrap="square" rtlCol="0">
              <a:spAutoFit/>
            </a:bodyPr>
            <a:lstStyle/>
            <a:p>
              <a:pPr algn="ctr">
                <a:defRPr/>
              </a:pPr>
              <a:r>
                <a:rPr lang="de-CH" sz="1000" kern="0" dirty="0">
                  <a:solidFill>
                    <a:prstClr val="black"/>
                  </a:solidFill>
                  <a:latin typeface="Arial"/>
                </a:rPr>
                <a:t>C</a:t>
              </a:r>
            </a:p>
          </p:txBody>
        </p:sp>
        <p:sp>
          <p:nvSpPr>
            <p:cNvPr id="14" name="Rectangle 39"/>
            <p:cNvSpPr/>
            <p:nvPr/>
          </p:nvSpPr>
          <p:spPr>
            <a:xfrm>
              <a:off x="272480" y="4799942"/>
              <a:ext cx="1617599" cy="248715"/>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Typ / Kategorie</a:t>
              </a:r>
            </a:p>
          </p:txBody>
        </p:sp>
        <p:cxnSp>
          <p:nvCxnSpPr>
            <p:cNvPr id="15" name="Straight Connector 21"/>
            <p:cNvCxnSpPr/>
            <p:nvPr/>
          </p:nvCxnSpPr>
          <p:spPr>
            <a:xfrm>
              <a:off x="2520744" y="4799942"/>
              <a:ext cx="0" cy="1655746"/>
            </a:xfrm>
            <a:prstGeom prst="line">
              <a:avLst/>
            </a:prstGeom>
            <a:noFill/>
            <a:ln w="9525">
              <a:solidFill>
                <a:sysClr val="window" lastClr="FFFFFF">
                  <a:lumMod val="65000"/>
                </a:sysClr>
              </a:solidFill>
            </a:ln>
          </p:spPr>
        </p:cxnSp>
      </p:grpSp>
      <p:sp>
        <p:nvSpPr>
          <p:cNvPr id="16" name="Rectangle 1"/>
          <p:cNvSpPr/>
          <p:nvPr/>
        </p:nvSpPr>
        <p:spPr>
          <a:xfrm>
            <a:off x="1775521" y="1196753"/>
            <a:ext cx="2563593" cy="3077119"/>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a:defRPr/>
            </a:pPr>
            <a:r>
              <a:rPr lang="de-CH" sz="1000" kern="0" dirty="0">
                <a:solidFill>
                  <a:prstClr val="black"/>
                </a:solidFill>
                <a:latin typeface="Arial"/>
              </a:rPr>
              <a:t>IST-Analyse</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endParaRPr lang="de-CH" sz="1000" kern="0" dirty="0">
              <a:solidFill>
                <a:prstClr val="black"/>
              </a:solidFill>
              <a:latin typeface="Arial"/>
            </a:endParaRPr>
          </a:p>
          <a:p>
            <a:pPr>
              <a:defRPr/>
            </a:pPr>
            <a:endParaRPr lang="de-CH" sz="1000" kern="0" dirty="0">
              <a:solidFill>
                <a:prstClr val="black"/>
              </a:solidFill>
              <a:latin typeface="Arial"/>
            </a:endParaRPr>
          </a:p>
          <a:p>
            <a:pPr>
              <a:defRPr/>
            </a:pPr>
            <a:endParaRPr lang="de-CH" sz="1000" kern="0" dirty="0">
              <a:solidFill>
                <a:prstClr val="black"/>
              </a:solidFill>
              <a:latin typeface="Arial"/>
            </a:endParaRPr>
          </a:p>
          <a:p>
            <a:pPr>
              <a:defRPr/>
            </a:pPr>
            <a:endParaRPr lang="de-CH" sz="1000" kern="0" dirty="0">
              <a:solidFill>
                <a:prstClr val="black"/>
              </a:solidFill>
              <a:latin typeface="Arial"/>
            </a:endParaRPr>
          </a:p>
          <a:p>
            <a:pPr>
              <a:defRPr/>
            </a:pPr>
            <a:r>
              <a:rPr lang="de-CH" sz="1000" kern="0" dirty="0">
                <a:solidFill>
                  <a:prstClr val="black"/>
                </a:solidFill>
                <a:latin typeface="Arial"/>
              </a:rPr>
              <a:t>System-Kontext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p:txBody>
      </p:sp>
      <p:sp>
        <p:nvSpPr>
          <p:cNvPr id="17" name="Rectangle 4"/>
          <p:cNvSpPr/>
          <p:nvPr/>
        </p:nvSpPr>
        <p:spPr>
          <a:xfrm>
            <a:off x="1775521" y="948041"/>
            <a:ext cx="2563593" cy="248715"/>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Ausgangslage</a:t>
            </a:r>
          </a:p>
        </p:txBody>
      </p:sp>
      <p:sp>
        <p:nvSpPr>
          <p:cNvPr id="18" name="Rectangle 44"/>
          <p:cNvSpPr/>
          <p:nvPr/>
        </p:nvSpPr>
        <p:spPr>
          <a:xfrm>
            <a:off x="4413130" y="1196854"/>
            <a:ext cx="3123152" cy="3074175"/>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a:defRPr/>
            </a:pPr>
            <a:r>
              <a:rPr lang="de-CH" sz="1000" kern="0" dirty="0">
                <a:solidFill>
                  <a:prstClr val="black"/>
                </a:solidFill>
                <a:latin typeface="Arial"/>
              </a:rPr>
              <a:t>Projektgesamtziele</a:t>
            </a:r>
            <a:endParaRPr lang="de-CH" sz="1000" kern="0" dirty="0">
              <a:solidFill>
                <a:srgbClr val="FF0000"/>
              </a:solidFill>
              <a:latin typeface="Arial"/>
            </a:endParaRP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endParaRPr lang="de-CH" sz="1000" kern="0" dirty="0">
              <a:solidFill>
                <a:prstClr val="black"/>
              </a:solidFill>
              <a:latin typeface="Arial"/>
            </a:endParaRPr>
          </a:p>
          <a:p>
            <a:pPr>
              <a:defRPr/>
            </a:pPr>
            <a:r>
              <a:rPr lang="de-CH" sz="1000" kern="0" dirty="0">
                <a:solidFill>
                  <a:prstClr val="black"/>
                </a:solidFill>
                <a:latin typeface="Arial"/>
              </a:rPr>
              <a:t>Projektziele</a:t>
            </a:r>
            <a:endParaRPr lang="de-CH" sz="1000" kern="0" dirty="0">
              <a:solidFill>
                <a:srgbClr val="FF0000"/>
              </a:solidFill>
              <a:latin typeface="Arial"/>
            </a:endParaRP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a:defRPr/>
            </a:pPr>
            <a:endParaRPr lang="de-CH" sz="1000" kern="0" dirty="0">
              <a:solidFill>
                <a:prstClr val="black"/>
              </a:solidFill>
              <a:latin typeface="Arial"/>
            </a:endParaRPr>
          </a:p>
          <a:p>
            <a:pPr>
              <a:defRPr/>
            </a:pPr>
            <a:r>
              <a:rPr lang="de-CH" sz="1000" kern="0" dirty="0">
                <a:solidFill>
                  <a:prstClr val="black"/>
                </a:solidFill>
                <a:latin typeface="Arial"/>
              </a:rPr>
              <a:t>Lieferobjekte</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a:defRPr/>
            </a:pPr>
            <a:endParaRPr lang="de-CH" sz="1000" kern="0" dirty="0">
              <a:solidFill>
                <a:prstClr val="black"/>
              </a:solidFill>
              <a:latin typeface="Arial"/>
            </a:endParaRPr>
          </a:p>
          <a:p>
            <a:pPr>
              <a:defRPr/>
            </a:pPr>
            <a:r>
              <a:rPr lang="de-CH" sz="1000" kern="0" dirty="0">
                <a:solidFill>
                  <a:srgbClr val="00B0F0"/>
                </a:solidFill>
                <a:latin typeface="Arial"/>
              </a:rPr>
              <a:t>Marktpotential</a:t>
            </a:r>
          </a:p>
          <a:p>
            <a:pPr marL="171450" indent="-171450">
              <a:buFont typeface="Arial" panose="020B0604020202020204" pitchFamily="34" charset="0"/>
              <a:buChar char="•"/>
              <a:defRPr/>
            </a:pPr>
            <a:r>
              <a:rPr lang="de-CH" sz="1000" kern="0" dirty="0">
                <a:solidFill>
                  <a:srgbClr val="00B0F0"/>
                </a:solidFill>
                <a:latin typeface="Arial"/>
              </a:rPr>
              <a:t>…</a:t>
            </a:r>
          </a:p>
          <a:p>
            <a:pPr marL="171450" indent="-171450">
              <a:buFont typeface="Arial" panose="020B0604020202020204" pitchFamily="34" charset="0"/>
              <a:buChar char="•"/>
              <a:defRPr/>
            </a:pPr>
            <a:r>
              <a:rPr lang="de-CH" sz="1000" kern="0" dirty="0">
                <a:solidFill>
                  <a:srgbClr val="00B0F0"/>
                </a:solidFill>
                <a:latin typeface="Arial"/>
              </a:rPr>
              <a:t>…</a:t>
            </a:r>
          </a:p>
          <a:p>
            <a:pPr marL="171450" indent="-171450">
              <a:buFont typeface="Arial" panose="020B0604020202020204" pitchFamily="34" charset="0"/>
              <a:buChar char="•"/>
              <a:defRPr/>
            </a:pPr>
            <a:r>
              <a:rPr lang="de-CH" sz="1000" kern="0" dirty="0">
                <a:solidFill>
                  <a:srgbClr val="00B0F0"/>
                </a:solidFill>
                <a:latin typeface="Arial"/>
              </a:rPr>
              <a:t>…</a:t>
            </a:r>
          </a:p>
          <a:p>
            <a:pPr marL="171450" indent="-171450">
              <a:buFont typeface="Arial" panose="020B0604020202020204" pitchFamily="34" charset="0"/>
              <a:buChar char="•"/>
              <a:defRPr/>
            </a:pPr>
            <a:endParaRPr lang="de-CH" sz="1000" kern="0" dirty="0">
              <a:solidFill>
                <a:prstClr val="black"/>
              </a:solidFill>
              <a:latin typeface="Arial"/>
            </a:endParaRPr>
          </a:p>
          <a:p>
            <a:pPr>
              <a:defRPr/>
            </a:pPr>
            <a:endParaRPr lang="de-CH" sz="1000" kern="0" dirty="0">
              <a:solidFill>
                <a:prstClr val="black"/>
              </a:solidFill>
              <a:latin typeface="Arial"/>
            </a:endParaRPr>
          </a:p>
        </p:txBody>
      </p:sp>
      <p:grpSp>
        <p:nvGrpSpPr>
          <p:cNvPr id="19" name="Gruppieren 18"/>
          <p:cNvGrpSpPr/>
          <p:nvPr/>
        </p:nvGrpSpPr>
        <p:grpSpPr>
          <a:xfrm>
            <a:off x="7578929" y="4336226"/>
            <a:ext cx="2991830" cy="824043"/>
            <a:chOff x="6135863" y="4797152"/>
            <a:chExt cx="3227981" cy="824043"/>
          </a:xfrm>
        </p:grpSpPr>
        <p:sp>
          <p:nvSpPr>
            <p:cNvPr id="20" name="Rectangle 70"/>
            <p:cNvSpPr/>
            <p:nvPr/>
          </p:nvSpPr>
          <p:spPr>
            <a:xfrm>
              <a:off x="6183484" y="5038576"/>
              <a:ext cx="288032" cy="576503"/>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1" name="Rectangle 72"/>
            <p:cNvSpPr/>
            <p:nvPr/>
          </p:nvSpPr>
          <p:spPr>
            <a:xfrm>
              <a:off x="6758304" y="5038576"/>
              <a:ext cx="288032" cy="576503"/>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2" name="Rectangle 74"/>
            <p:cNvSpPr/>
            <p:nvPr/>
          </p:nvSpPr>
          <p:spPr>
            <a:xfrm>
              <a:off x="7333124" y="5038576"/>
              <a:ext cx="288032" cy="576503"/>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3" name="Rectangle 76"/>
            <p:cNvSpPr/>
            <p:nvPr/>
          </p:nvSpPr>
          <p:spPr>
            <a:xfrm>
              <a:off x="7907944" y="5038576"/>
              <a:ext cx="288032" cy="576503"/>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4" name="Rectangle 78"/>
            <p:cNvSpPr/>
            <p:nvPr/>
          </p:nvSpPr>
          <p:spPr>
            <a:xfrm>
              <a:off x="8482764" y="5038576"/>
              <a:ext cx="288032" cy="576503"/>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5" name="Rectangle 80"/>
            <p:cNvSpPr/>
            <p:nvPr/>
          </p:nvSpPr>
          <p:spPr>
            <a:xfrm>
              <a:off x="9057581" y="5038576"/>
              <a:ext cx="288032" cy="576503"/>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6" name="TextBox 66"/>
            <p:cNvSpPr txBox="1"/>
            <p:nvPr/>
          </p:nvSpPr>
          <p:spPr>
            <a:xfrm>
              <a:off x="6177136" y="5044692"/>
              <a:ext cx="3168352" cy="576503"/>
            </a:xfrm>
            <a:prstGeom prst="rect">
              <a:avLst/>
            </a:prstGeom>
            <a:noFill/>
            <a:ln w="9525">
              <a:solidFill>
                <a:sysClr val="window" lastClr="FFFFFF">
                  <a:lumMod val="65000"/>
                </a:sysClr>
              </a:solidFill>
            </a:ln>
          </p:spPr>
          <p:txBody>
            <a:bodyPr wrap="square" lIns="72000" tIns="36000" rIns="72000" bIns="36000" rtlCol="0">
              <a:noAutofit/>
            </a:bodyPr>
            <a:lstStyle/>
            <a:p>
              <a:pPr>
                <a:spcAft>
                  <a:spcPts val="300"/>
                </a:spcAft>
                <a:tabLst>
                  <a:tab pos="1974850" algn="r"/>
                </a:tabLst>
                <a:defRPr/>
              </a:pPr>
              <a:endParaRPr lang="de-CH" sz="1000" kern="0" dirty="0">
                <a:solidFill>
                  <a:prstClr val="black"/>
                </a:solidFill>
                <a:latin typeface="Arial"/>
              </a:endParaRPr>
            </a:p>
          </p:txBody>
        </p:sp>
        <p:sp>
          <p:nvSpPr>
            <p:cNvPr id="27" name="Rectangle 67"/>
            <p:cNvSpPr/>
            <p:nvPr/>
          </p:nvSpPr>
          <p:spPr>
            <a:xfrm>
              <a:off x="6177135" y="4797152"/>
              <a:ext cx="3168352"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Grobzeitplan (Start – Ende)</a:t>
              </a:r>
            </a:p>
          </p:txBody>
        </p:sp>
        <p:sp>
          <p:nvSpPr>
            <p:cNvPr id="28" name="TextBox 82"/>
            <p:cNvSpPr txBox="1"/>
            <p:nvPr/>
          </p:nvSpPr>
          <p:spPr>
            <a:xfrm>
              <a:off x="6135863"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Q1</a:t>
              </a:r>
            </a:p>
          </p:txBody>
        </p:sp>
        <p:sp>
          <p:nvSpPr>
            <p:cNvPr id="29" name="TextBox 83"/>
            <p:cNvSpPr txBox="1"/>
            <p:nvPr/>
          </p:nvSpPr>
          <p:spPr>
            <a:xfrm>
              <a:off x="6422949"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Q2</a:t>
              </a:r>
            </a:p>
          </p:txBody>
        </p:sp>
        <p:sp>
          <p:nvSpPr>
            <p:cNvPr id="30" name="TextBox 84"/>
            <p:cNvSpPr txBox="1"/>
            <p:nvPr/>
          </p:nvSpPr>
          <p:spPr>
            <a:xfrm>
              <a:off x="6710035"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Q3</a:t>
              </a:r>
            </a:p>
          </p:txBody>
        </p:sp>
        <p:sp>
          <p:nvSpPr>
            <p:cNvPr id="31" name="TextBox 88"/>
            <p:cNvSpPr txBox="1"/>
            <p:nvPr/>
          </p:nvSpPr>
          <p:spPr>
            <a:xfrm>
              <a:off x="6997121"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Q4</a:t>
              </a:r>
            </a:p>
          </p:txBody>
        </p:sp>
        <p:sp>
          <p:nvSpPr>
            <p:cNvPr id="32" name="TextBox 89"/>
            <p:cNvSpPr txBox="1"/>
            <p:nvPr/>
          </p:nvSpPr>
          <p:spPr>
            <a:xfrm>
              <a:off x="7284207"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Q1</a:t>
              </a:r>
            </a:p>
          </p:txBody>
        </p:sp>
        <p:sp>
          <p:nvSpPr>
            <p:cNvPr id="33" name="TextBox 90"/>
            <p:cNvSpPr txBox="1"/>
            <p:nvPr/>
          </p:nvSpPr>
          <p:spPr>
            <a:xfrm>
              <a:off x="7571293"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Q2</a:t>
              </a:r>
            </a:p>
          </p:txBody>
        </p:sp>
        <p:sp>
          <p:nvSpPr>
            <p:cNvPr id="34" name="TextBox 91"/>
            <p:cNvSpPr txBox="1"/>
            <p:nvPr/>
          </p:nvSpPr>
          <p:spPr>
            <a:xfrm>
              <a:off x="7858379"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Q3</a:t>
              </a:r>
            </a:p>
          </p:txBody>
        </p:sp>
        <p:sp>
          <p:nvSpPr>
            <p:cNvPr id="35" name="TextBox 92"/>
            <p:cNvSpPr txBox="1"/>
            <p:nvPr/>
          </p:nvSpPr>
          <p:spPr>
            <a:xfrm>
              <a:off x="8145465"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Q4</a:t>
              </a:r>
            </a:p>
          </p:txBody>
        </p:sp>
        <p:cxnSp>
          <p:nvCxnSpPr>
            <p:cNvPr id="36" name="Straight Connector 94"/>
            <p:cNvCxnSpPr/>
            <p:nvPr/>
          </p:nvCxnSpPr>
          <p:spPr>
            <a:xfrm>
              <a:off x="7333124" y="5048704"/>
              <a:ext cx="0" cy="572491"/>
            </a:xfrm>
            <a:prstGeom prst="line">
              <a:avLst/>
            </a:prstGeom>
            <a:noFill/>
            <a:ln w="9525" cap="flat" cmpd="sng" algn="ctr">
              <a:solidFill>
                <a:srgbClr val="D8D8D8">
                  <a:lumMod val="75000"/>
                </a:srgbClr>
              </a:solidFill>
              <a:prstDash val="solid"/>
            </a:ln>
            <a:effectLst/>
          </p:spPr>
        </p:cxnSp>
        <p:cxnSp>
          <p:nvCxnSpPr>
            <p:cNvPr id="37" name="Straight Connector 95"/>
            <p:cNvCxnSpPr/>
            <p:nvPr/>
          </p:nvCxnSpPr>
          <p:spPr>
            <a:xfrm>
              <a:off x="8481392" y="5047482"/>
              <a:ext cx="0" cy="572491"/>
            </a:xfrm>
            <a:prstGeom prst="line">
              <a:avLst/>
            </a:prstGeom>
            <a:noFill/>
            <a:ln w="9525" cap="flat" cmpd="sng" algn="ctr">
              <a:solidFill>
                <a:srgbClr val="D8D8D8">
                  <a:lumMod val="75000"/>
                </a:srgbClr>
              </a:solidFill>
              <a:prstDash val="solid"/>
            </a:ln>
            <a:effectLst/>
          </p:spPr>
        </p:cxnSp>
        <p:cxnSp>
          <p:nvCxnSpPr>
            <p:cNvPr id="38" name="Straight Connector 96"/>
            <p:cNvCxnSpPr/>
            <p:nvPr/>
          </p:nvCxnSpPr>
          <p:spPr>
            <a:xfrm>
              <a:off x="9057456" y="5048101"/>
              <a:ext cx="0" cy="572491"/>
            </a:xfrm>
            <a:prstGeom prst="line">
              <a:avLst/>
            </a:prstGeom>
            <a:noFill/>
            <a:ln w="9525" cap="flat" cmpd="sng" algn="ctr">
              <a:solidFill>
                <a:srgbClr val="D8D8D8">
                  <a:lumMod val="75000"/>
                </a:srgbClr>
              </a:solidFill>
              <a:prstDash val="solid"/>
            </a:ln>
            <a:effectLst/>
          </p:spPr>
        </p:cxnSp>
        <p:sp>
          <p:nvSpPr>
            <p:cNvPr id="39" name="TextBox 97"/>
            <p:cNvSpPr txBox="1"/>
            <p:nvPr/>
          </p:nvSpPr>
          <p:spPr>
            <a:xfrm>
              <a:off x="8432551"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S1</a:t>
              </a:r>
            </a:p>
          </p:txBody>
        </p:sp>
        <p:sp>
          <p:nvSpPr>
            <p:cNvPr id="40" name="TextBox 98"/>
            <p:cNvSpPr txBox="1"/>
            <p:nvPr/>
          </p:nvSpPr>
          <p:spPr>
            <a:xfrm>
              <a:off x="8719641" y="5184446"/>
              <a:ext cx="372738" cy="123111"/>
            </a:xfrm>
            <a:prstGeom prst="rect">
              <a:avLst/>
            </a:prstGeom>
            <a:noFill/>
          </p:spPr>
          <p:txBody>
            <a:bodyPr wrap="square" lIns="0" tIns="0" rIns="0" bIns="0" rtlCol="0">
              <a:spAutoFit/>
            </a:bodyPr>
            <a:lstStyle/>
            <a:p>
              <a:pPr algn="ctr">
                <a:defRPr/>
              </a:pPr>
              <a:r>
                <a:rPr lang="de-CH" sz="800" kern="0" dirty="0">
                  <a:solidFill>
                    <a:srgbClr val="FFFFFF">
                      <a:lumMod val="50000"/>
                    </a:srgbClr>
                  </a:solidFill>
                  <a:latin typeface="Arial"/>
                </a:rPr>
                <a:t>S2</a:t>
              </a:r>
            </a:p>
          </p:txBody>
        </p:sp>
        <p:cxnSp>
          <p:nvCxnSpPr>
            <p:cNvPr id="41" name="Straight Connector 101"/>
            <p:cNvCxnSpPr/>
            <p:nvPr/>
          </p:nvCxnSpPr>
          <p:spPr>
            <a:xfrm flipV="1">
              <a:off x="6177312" y="5324600"/>
              <a:ext cx="3168000" cy="1"/>
            </a:xfrm>
            <a:prstGeom prst="line">
              <a:avLst/>
            </a:prstGeom>
            <a:noFill/>
            <a:ln w="9525" cap="flat" cmpd="sng" algn="ctr">
              <a:solidFill>
                <a:srgbClr val="D8D8D8">
                  <a:lumMod val="75000"/>
                </a:srgbClr>
              </a:solidFill>
              <a:prstDash val="solid"/>
            </a:ln>
            <a:effectLst/>
          </p:spPr>
        </p:cxnSp>
        <p:sp>
          <p:nvSpPr>
            <p:cNvPr id="42" name="TextBox 103"/>
            <p:cNvSpPr txBox="1"/>
            <p:nvPr/>
          </p:nvSpPr>
          <p:spPr>
            <a:xfrm>
              <a:off x="6177134" y="5074454"/>
              <a:ext cx="1155989" cy="123111"/>
            </a:xfrm>
            <a:prstGeom prst="rect">
              <a:avLst/>
            </a:prstGeom>
            <a:noFill/>
          </p:spPr>
          <p:txBody>
            <a:bodyPr wrap="square" lIns="0" tIns="0" rIns="0" bIns="0" rtlCol="0">
              <a:spAutoFit/>
            </a:bodyPr>
            <a:lstStyle/>
            <a:p>
              <a:pPr algn="ctr">
                <a:defRPr/>
              </a:pPr>
              <a:r>
                <a:rPr lang="de-CH" sz="800" kern="0" dirty="0">
                  <a:solidFill>
                    <a:prstClr val="black"/>
                  </a:solidFill>
                  <a:latin typeface="Arial"/>
                </a:rPr>
                <a:t>2015</a:t>
              </a:r>
            </a:p>
          </p:txBody>
        </p:sp>
        <p:sp>
          <p:nvSpPr>
            <p:cNvPr id="43" name="TextBox 104"/>
            <p:cNvSpPr txBox="1"/>
            <p:nvPr/>
          </p:nvSpPr>
          <p:spPr>
            <a:xfrm>
              <a:off x="7329264" y="5073766"/>
              <a:ext cx="1155989" cy="123111"/>
            </a:xfrm>
            <a:prstGeom prst="rect">
              <a:avLst/>
            </a:prstGeom>
            <a:noFill/>
          </p:spPr>
          <p:txBody>
            <a:bodyPr wrap="square" lIns="0" tIns="0" rIns="0" bIns="0" rtlCol="0">
              <a:spAutoFit/>
            </a:bodyPr>
            <a:lstStyle/>
            <a:p>
              <a:pPr algn="ctr">
                <a:defRPr/>
              </a:pPr>
              <a:r>
                <a:rPr lang="de-CH" sz="800" kern="0" dirty="0">
                  <a:solidFill>
                    <a:prstClr val="black"/>
                  </a:solidFill>
                  <a:latin typeface="Arial"/>
                </a:rPr>
                <a:t>2016</a:t>
              </a:r>
            </a:p>
          </p:txBody>
        </p:sp>
        <p:sp>
          <p:nvSpPr>
            <p:cNvPr id="44" name="TextBox 105"/>
            <p:cNvSpPr txBox="1"/>
            <p:nvPr/>
          </p:nvSpPr>
          <p:spPr>
            <a:xfrm>
              <a:off x="8481392" y="5071292"/>
              <a:ext cx="576189" cy="123111"/>
            </a:xfrm>
            <a:prstGeom prst="rect">
              <a:avLst/>
            </a:prstGeom>
            <a:noFill/>
          </p:spPr>
          <p:txBody>
            <a:bodyPr wrap="square" lIns="0" tIns="0" rIns="0" bIns="0" rtlCol="0">
              <a:spAutoFit/>
            </a:bodyPr>
            <a:lstStyle/>
            <a:p>
              <a:pPr algn="ctr">
                <a:defRPr/>
              </a:pPr>
              <a:r>
                <a:rPr lang="de-CH" sz="800" kern="0" dirty="0">
                  <a:solidFill>
                    <a:prstClr val="black"/>
                  </a:solidFill>
                  <a:latin typeface="Arial"/>
                </a:rPr>
                <a:t>2017</a:t>
              </a:r>
            </a:p>
          </p:txBody>
        </p:sp>
        <p:sp>
          <p:nvSpPr>
            <p:cNvPr id="45" name="TextBox 106"/>
            <p:cNvSpPr txBox="1"/>
            <p:nvPr/>
          </p:nvSpPr>
          <p:spPr>
            <a:xfrm>
              <a:off x="9039544" y="5071911"/>
              <a:ext cx="324300" cy="123111"/>
            </a:xfrm>
            <a:prstGeom prst="rect">
              <a:avLst/>
            </a:prstGeom>
            <a:noFill/>
          </p:spPr>
          <p:txBody>
            <a:bodyPr wrap="square" lIns="0" tIns="0" rIns="0" bIns="0" rtlCol="0">
              <a:spAutoFit/>
            </a:bodyPr>
            <a:lstStyle/>
            <a:p>
              <a:pPr algn="ctr">
                <a:defRPr/>
              </a:pPr>
              <a:r>
                <a:rPr lang="de-CH" sz="800" kern="0" dirty="0">
                  <a:solidFill>
                    <a:prstClr val="black"/>
                  </a:solidFill>
                  <a:latin typeface="Arial"/>
                </a:rPr>
                <a:t>2018</a:t>
              </a:r>
            </a:p>
          </p:txBody>
        </p:sp>
      </p:grpSp>
      <p:sp>
        <p:nvSpPr>
          <p:cNvPr id="46" name="Rectangle 166"/>
          <p:cNvSpPr/>
          <p:nvPr/>
        </p:nvSpPr>
        <p:spPr>
          <a:xfrm>
            <a:off x="7615789" y="1203141"/>
            <a:ext cx="1138833" cy="988851"/>
          </a:xfrm>
          <a:prstGeom prst="rect">
            <a:avLst/>
          </a:prstGeom>
          <a:noFill/>
          <a:ln w="9525" cap="flat" cmpd="sng" algn="ctr">
            <a:noFill/>
            <a:prstDash val="solid"/>
          </a:ln>
          <a:effectLst/>
        </p:spPr>
        <p:txBody>
          <a:bodyPr lIns="72000" tIns="72000" rIns="72000" bIns="72000" rtlCol="0" anchor="ctr" anchorCtr="0"/>
          <a:lstStyle/>
          <a:p>
            <a:pPr>
              <a:spcAft>
                <a:spcPts val="600"/>
              </a:spcAft>
              <a:defRPr/>
            </a:pPr>
            <a:r>
              <a:rPr lang="de-CH" sz="1000" kern="0" dirty="0">
                <a:solidFill>
                  <a:prstClr val="black"/>
                </a:solidFill>
                <a:latin typeface="Arial"/>
              </a:rPr>
              <a:t>Strategiebeitrag</a:t>
            </a:r>
          </a:p>
          <a:p>
            <a:pPr>
              <a:spcAft>
                <a:spcPts val="600"/>
              </a:spcAft>
              <a:defRPr/>
            </a:pPr>
            <a:r>
              <a:rPr lang="de-CH" sz="1000" kern="0" dirty="0">
                <a:solidFill>
                  <a:prstClr val="black"/>
                </a:solidFill>
                <a:latin typeface="Arial"/>
              </a:rPr>
              <a:t>Machbarkeit</a:t>
            </a:r>
            <a:r>
              <a:rPr lang="de-CH" sz="1000" kern="0" baseline="30000" dirty="0">
                <a:solidFill>
                  <a:prstClr val="black"/>
                </a:solidFill>
                <a:latin typeface="Arial"/>
              </a:rPr>
              <a:t>1</a:t>
            </a:r>
          </a:p>
          <a:p>
            <a:pPr>
              <a:spcAft>
                <a:spcPts val="600"/>
              </a:spcAft>
              <a:defRPr/>
            </a:pPr>
            <a:r>
              <a:rPr lang="de-CH" sz="1000" kern="0" dirty="0">
                <a:solidFill>
                  <a:prstClr val="black"/>
                </a:solidFill>
                <a:latin typeface="Arial"/>
              </a:rPr>
              <a:t>Profitabilität</a:t>
            </a:r>
          </a:p>
        </p:txBody>
      </p:sp>
      <p:grpSp>
        <p:nvGrpSpPr>
          <p:cNvPr id="47" name="Gruppieren 46"/>
          <p:cNvGrpSpPr/>
          <p:nvPr/>
        </p:nvGrpSpPr>
        <p:grpSpPr>
          <a:xfrm>
            <a:off x="7615916" y="948036"/>
            <a:ext cx="2937733" cy="1142554"/>
            <a:chOff x="6400784" y="1412774"/>
            <a:chExt cx="2937733" cy="1142554"/>
          </a:xfrm>
        </p:grpSpPr>
        <p:sp>
          <p:nvSpPr>
            <p:cNvPr id="48" name="Rectangle 167"/>
            <p:cNvSpPr/>
            <p:nvPr/>
          </p:nvSpPr>
          <p:spPr>
            <a:xfrm>
              <a:off x="7636438" y="1661489"/>
              <a:ext cx="567320" cy="893839"/>
            </a:xfrm>
            <a:prstGeom prst="rect">
              <a:avLst/>
            </a:prstGeom>
            <a:solidFill>
              <a:srgbClr val="FFFFFF"/>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49" name="Rectangle 169"/>
            <p:cNvSpPr/>
            <p:nvPr/>
          </p:nvSpPr>
          <p:spPr>
            <a:xfrm>
              <a:off x="8771079" y="1661489"/>
              <a:ext cx="567320" cy="893839"/>
            </a:xfrm>
            <a:prstGeom prst="rect">
              <a:avLst/>
            </a:prstGeom>
            <a:solidFill>
              <a:srgbClr val="FFFFFF">
                <a:lumMod val="8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50" name="Rectangle 170"/>
            <p:cNvSpPr/>
            <p:nvPr/>
          </p:nvSpPr>
          <p:spPr>
            <a:xfrm>
              <a:off x="8203758" y="1661489"/>
              <a:ext cx="567320" cy="893839"/>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51" name="Rectangle 161"/>
            <p:cNvSpPr/>
            <p:nvPr/>
          </p:nvSpPr>
          <p:spPr>
            <a:xfrm>
              <a:off x="6400784" y="1661489"/>
              <a:ext cx="2937733" cy="893839"/>
            </a:xfrm>
            <a:prstGeom prst="rect">
              <a:avLst/>
            </a:prstGeom>
            <a:noFill/>
            <a:ln w="9525" cap="flat" cmpd="sng" algn="ctr">
              <a:solidFill>
                <a:srgbClr val="FFFFFF">
                  <a:lumMod val="65000"/>
                </a:srgbClr>
              </a:solidFill>
              <a:prstDash val="solid"/>
            </a:ln>
            <a:effectLst/>
          </p:spPr>
          <p:txBody>
            <a:bodyPr lIns="72000" tIns="72000" rIns="72000" bIns="72000" rtlCol="0" anchor="t" anchorCtr="0"/>
            <a:lstStyle/>
            <a:p>
              <a:pPr marL="171450" indent="-171450">
                <a:buFont typeface="Arial" panose="020B0604020202020204" pitchFamily="34" charset="0"/>
                <a:buChar char="•"/>
                <a:defRPr/>
              </a:pPr>
              <a:endParaRPr lang="de-CH" sz="1000" kern="0" dirty="0">
                <a:solidFill>
                  <a:prstClr val="black"/>
                </a:solidFill>
                <a:latin typeface="Arial"/>
              </a:endParaRPr>
            </a:p>
          </p:txBody>
        </p:sp>
        <p:sp>
          <p:nvSpPr>
            <p:cNvPr id="52" name="Rectangle 162"/>
            <p:cNvSpPr/>
            <p:nvPr/>
          </p:nvSpPr>
          <p:spPr>
            <a:xfrm>
              <a:off x="6400784" y="1412774"/>
              <a:ext cx="2937733" cy="248715"/>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prstClr val="white"/>
                  </a:solidFill>
                  <a:latin typeface="Arial"/>
                </a:rPr>
                <a:t>Priorisierung inkl. Kommentar</a:t>
              </a:r>
            </a:p>
          </p:txBody>
        </p:sp>
        <p:sp>
          <p:nvSpPr>
            <p:cNvPr id="53" name="TextBox 177"/>
            <p:cNvSpPr txBox="1"/>
            <p:nvPr/>
          </p:nvSpPr>
          <p:spPr>
            <a:xfrm>
              <a:off x="7618775" y="1674356"/>
              <a:ext cx="567320" cy="153888"/>
            </a:xfrm>
            <a:prstGeom prst="rect">
              <a:avLst/>
            </a:prstGeom>
            <a:noFill/>
          </p:spPr>
          <p:txBody>
            <a:bodyPr wrap="square" lIns="0" tIns="0" rIns="0" bIns="0" rtlCol="0">
              <a:spAutoFit/>
            </a:bodyPr>
            <a:lstStyle/>
            <a:p>
              <a:pPr algn="ctr">
                <a:defRPr/>
              </a:pPr>
              <a:r>
                <a:rPr lang="de-CH" sz="1000" kern="0" dirty="0">
                  <a:solidFill>
                    <a:prstClr val="black"/>
                  </a:solidFill>
                  <a:latin typeface="Arial"/>
                </a:rPr>
                <a:t>gering</a:t>
              </a:r>
            </a:p>
          </p:txBody>
        </p:sp>
        <p:sp>
          <p:nvSpPr>
            <p:cNvPr id="54" name="TextBox 179"/>
            <p:cNvSpPr txBox="1"/>
            <p:nvPr/>
          </p:nvSpPr>
          <p:spPr>
            <a:xfrm>
              <a:off x="8201642" y="1683881"/>
              <a:ext cx="567320" cy="153888"/>
            </a:xfrm>
            <a:prstGeom prst="rect">
              <a:avLst/>
            </a:prstGeom>
            <a:noFill/>
          </p:spPr>
          <p:txBody>
            <a:bodyPr wrap="square" lIns="0" tIns="0" rIns="0" bIns="0" rtlCol="0">
              <a:spAutoFit/>
            </a:bodyPr>
            <a:lstStyle/>
            <a:p>
              <a:pPr algn="ctr">
                <a:defRPr/>
              </a:pPr>
              <a:r>
                <a:rPr lang="de-CH" sz="1000" kern="0" dirty="0">
                  <a:solidFill>
                    <a:prstClr val="black"/>
                  </a:solidFill>
                  <a:latin typeface="Arial"/>
                </a:rPr>
                <a:t>mittel</a:t>
              </a:r>
            </a:p>
          </p:txBody>
        </p:sp>
        <p:sp>
          <p:nvSpPr>
            <p:cNvPr id="55" name="TextBox 180"/>
            <p:cNvSpPr txBox="1"/>
            <p:nvPr/>
          </p:nvSpPr>
          <p:spPr>
            <a:xfrm>
              <a:off x="8768962" y="1679689"/>
              <a:ext cx="567320" cy="153888"/>
            </a:xfrm>
            <a:prstGeom prst="rect">
              <a:avLst/>
            </a:prstGeom>
            <a:noFill/>
          </p:spPr>
          <p:txBody>
            <a:bodyPr wrap="square" lIns="0" tIns="0" rIns="0" bIns="0" rtlCol="0">
              <a:spAutoFit/>
            </a:bodyPr>
            <a:lstStyle/>
            <a:p>
              <a:pPr algn="ctr">
                <a:defRPr/>
              </a:pPr>
              <a:r>
                <a:rPr lang="de-CH" sz="1000" kern="0" dirty="0">
                  <a:solidFill>
                    <a:prstClr val="black"/>
                  </a:solidFill>
                  <a:latin typeface="Arial"/>
                </a:rPr>
                <a:t>hoch</a:t>
              </a:r>
            </a:p>
          </p:txBody>
        </p:sp>
        <p:cxnSp>
          <p:nvCxnSpPr>
            <p:cNvPr id="56" name="Straight Connector 178"/>
            <p:cNvCxnSpPr/>
            <p:nvPr/>
          </p:nvCxnSpPr>
          <p:spPr>
            <a:xfrm>
              <a:off x="7602536" y="1661489"/>
              <a:ext cx="0" cy="893839"/>
            </a:xfrm>
            <a:prstGeom prst="line">
              <a:avLst/>
            </a:prstGeom>
            <a:noFill/>
            <a:ln w="9525">
              <a:solidFill>
                <a:sysClr val="window" lastClr="FFFFFF">
                  <a:lumMod val="65000"/>
                </a:sysClr>
              </a:solidFill>
              <a:prstDash val="solid"/>
            </a:ln>
          </p:spPr>
        </p:cxnSp>
      </p:grpSp>
      <p:sp>
        <p:nvSpPr>
          <p:cNvPr id="57" name="Rectangle 194"/>
          <p:cNvSpPr/>
          <p:nvPr/>
        </p:nvSpPr>
        <p:spPr>
          <a:xfrm>
            <a:off x="7615914" y="2090471"/>
            <a:ext cx="2937606" cy="2183401"/>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a:defRPr/>
            </a:pPr>
            <a:r>
              <a:rPr lang="de-CH" sz="1000" kern="0" dirty="0">
                <a:solidFill>
                  <a:prstClr val="black"/>
                </a:solidFill>
                <a:latin typeface="Arial"/>
              </a:rPr>
              <a:t>Geringer Strategiebeitrag, jedoch hoch profitabel, weil … … … … … … </a:t>
            </a:r>
          </a:p>
          <a:p>
            <a:pPr>
              <a:defRPr/>
            </a:pPr>
            <a:endParaRPr lang="de-CH" sz="1000" kern="0" dirty="0">
              <a:solidFill>
                <a:prstClr val="black"/>
              </a:solidFill>
              <a:latin typeface="Arial"/>
            </a:endParaRPr>
          </a:p>
          <a:p>
            <a:pPr>
              <a:defRPr/>
            </a:pPr>
            <a:r>
              <a:rPr lang="de-CH" sz="1000" kern="0" dirty="0">
                <a:solidFill>
                  <a:prstClr val="black"/>
                </a:solidFill>
                <a:latin typeface="Arial"/>
              </a:rPr>
              <a:t>… … und … … … … </a:t>
            </a:r>
          </a:p>
          <a:p>
            <a:pPr>
              <a:defRPr/>
            </a:pPr>
            <a:endParaRPr lang="de-CH" sz="1000" kern="0" dirty="0">
              <a:solidFill>
                <a:prstClr val="black"/>
              </a:solidFill>
              <a:latin typeface="Arial"/>
            </a:endParaRPr>
          </a:p>
          <a:p>
            <a:pPr>
              <a:defRPr/>
            </a:pPr>
            <a:r>
              <a:rPr lang="de-CH" sz="1000" kern="0" dirty="0">
                <a:solidFill>
                  <a:prstClr val="black"/>
                </a:solidFill>
                <a:latin typeface="Arial"/>
              </a:rPr>
              <a:t>… … aber … … … .</a:t>
            </a:r>
          </a:p>
        </p:txBody>
      </p:sp>
      <p:sp>
        <p:nvSpPr>
          <p:cNvPr id="58" name="Rectangle 195"/>
          <p:cNvSpPr/>
          <p:nvPr/>
        </p:nvSpPr>
        <p:spPr>
          <a:xfrm>
            <a:off x="6024116" y="6132614"/>
            <a:ext cx="4539865" cy="191888"/>
          </a:xfrm>
          <a:prstGeom prst="rect">
            <a:avLst/>
          </a:prstGeom>
          <a:noFill/>
          <a:ln w="9525" cap="flat" cmpd="sng" algn="ctr">
            <a:noFill/>
            <a:prstDash val="solid"/>
          </a:ln>
          <a:effectLst/>
        </p:spPr>
        <p:txBody>
          <a:bodyPr lIns="72000" tIns="72000" rIns="0" bIns="72000" rtlCol="0" anchor="ctr" anchorCtr="0"/>
          <a:lstStyle/>
          <a:p>
            <a:pPr algn="r">
              <a:spcAft>
                <a:spcPts val="600"/>
              </a:spcAft>
              <a:defRPr/>
            </a:pPr>
            <a:r>
              <a:rPr lang="de-CH" sz="800" kern="0" baseline="30000" dirty="0">
                <a:solidFill>
                  <a:prstClr val="black"/>
                </a:solidFill>
                <a:latin typeface="Arial"/>
              </a:rPr>
              <a:t>1 </a:t>
            </a:r>
            <a:r>
              <a:rPr lang="de-CH" sz="800" kern="0" dirty="0">
                <a:solidFill>
                  <a:prstClr val="black"/>
                </a:solidFill>
                <a:latin typeface="Arial"/>
              </a:rPr>
              <a:t>Machbarkeit im Sinn von Realisierbarkeit / Wahrscheinlichkeit der Umsetzung</a:t>
            </a:r>
            <a:endParaRPr lang="de-CH" sz="800" kern="0" baseline="30000" dirty="0">
              <a:solidFill>
                <a:prstClr val="black"/>
              </a:solidFill>
              <a:latin typeface="Arial"/>
            </a:endParaRPr>
          </a:p>
        </p:txBody>
      </p:sp>
      <p:sp>
        <p:nvSpPr>
          <p:cNvPr id="59" name="Rectangle 107"/>
          <p:cNvSpPr/>
          <p:nvPr/>
        </p:nvSpPr>
        <p:spPr>
          <a:xfrm>
            <a:off x="7890028" y="4946899"/>
            <a:ext cx="1334091" cy="124029"/>
          </a:xfrm>
          <a:prstGeom prst="rect">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60" name="Rectangle 42"/>
          <p:cNvSpPr/>
          <p:nvPr/>
        </p:nvSpPr>
        <p:spPr>
          <a:xfrm>
            <a:off x="4413130" y="4583921"/>
            <a:ext cx="3123152" cy="1407031"/>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a:defRPr/>
            </a:pPr>
            <a:r>
              <a:rPr lang="de-CH" sz="1000" kern="0" dirty="0">
                <a:solidFill>
                  <a:prstClr val="black"/>
                </a:solidFill>
                <a:latin typeface="Arial"/>
              </a:rPr>
              <a:t>Quantitativer Nutzen</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a:defRPr/>
            </a:pPr>
            <a:endParaRPr lang="de-CH" sz="1000" kern="0" dirty="0">
              <a:solidFill>
                <a:prstClr val="black"/>
              </a:solidFill>
              <a:latin typeface="Arial"/>
            </a:endParaRPr>
          </a:p>
          <a:p>
            <a:pPr>
              <a:defRPr/>
            </a:pPr>
            <a:r>
              <a:rPr lang="de-CH" sz="1000" kern="0" dirty="0">
                <a:solidFill>
                  <a:prstClr val="black"/>
                </a:solidFill>
                <a:latin typeface="Arial"/>
              </a:rPr>
              <a:t>Qualitativer Nutzen</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p:txBody>
      </p:sp>
      <p:sp>
        <p:nvSpPr>
          <p:cNvPr id="61" name="Rectangle 43"/>
          <p:cNvSpPr/>
          <p:nvPr/>
        </p:nvSpPr>
        <p:spPr>
          <a:xfrm>
            <a:off x="4413130" y="4335206"/>
            <a:ext cx="3123152" cy="248715"/>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Quantitativer / Qualitativer Nutzen</a:t>
            </a:r>
          </a:p>
        </p:txBody>
      </p:sp>
      <p:sp>
        <p:nvSpPr>
          <p:cNvPr id="62" name="Oval 41"/>
          <p:cNvSpPr/>
          <p:nvPr/>
        </p:nvSpPr>
        <p:spPr>
          <a:xfrm>
            <a:off x="4107310" y="5643963"/>
            <a:ext cx="144599" cy="144599"/>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63" name="Rectangle 6"/>
          <p:cNvSpPr/>
          <p:nvPr/>
        </p:nvSpPr>
        <p:spPr>
          <a:xfrm>
            <a:off x="4413130" y="948139"/>
            <a:ext cx="3123152" cy="248715"/>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Inhalte</a:t>
            </a:r>
          </a:p>
        </p:txBody>
      </p:sp>
      <p:grpSp>
        <p:nvGrpSpPr>
          <p:cNvPr id="64" name="Gruppieren 63"/>
          <p:cNvGrpSpPr/>
          <p:nvPr/>
        </p:nvGrpSpPr>
        <p:grpSpPr>
          <a:xfrm>
            <a:off x="7615914" y="5236051"/>
            <a:ext cx="2937526" cy="752549"/>
            <a:chOff x="6168919" y="5700787"/>
            <a:chExt cx="3169391" cy="752549"/>
          </a:xfrm>
        </p:grpSpPr>
        <p:sp>
          <p:nvSpPr>
            <p:cNvPr id="65" name="TextBox 119"/>
            <p:cNvSpPr txBox="1"/>
            <p:nvPr/>
          </p:nvSpPr>
          <p:spPr>
            <a:xfrm>
              <a:off x="9085144" y="6018297"/>
              <a:ext cx="216071" cy="123111"/>
            </a:xfrm>
            <a:prstGeom prst="rect">
              <a:avLst/>
            </a:prstGeom>
            <a:noFill/>
          </p:spPr>
          <p:txBody>
            <a:bodyPr wrap="square" lIns="0" tIns="0" rIns="0" bIns="0" rtlCol="0" anchor="ctr" anchorCtr="0">
              <a:noAutofit/>
            </a:bodyPr>
            <a:lstStyle/>
            <a:p>
              <a:pPr>
                <a:defRPr/>
              </a:pPr>
              <a:r>
                <a:rPr lang="de-CH" sz="800" kern="0" dirty="0">
                  <a:solidFill>
                    <a:prstClr val="black"/>
                  </a:solidFill>
                  <a:latin typeface="Arial"/>
                </a:rPr>
                <a:t>N</a:t>
              </a:r>
            </a:p>
          </p:txBody>
        </p:sp>
        <p:sp>
          <p:nvSpPr>
            <p:cNvPr id="66" name="Rectangle 120"/>
            <p:cNvSpPr/>
            <p:nvPr/>
          </p:nvSpPr>
          <p:spPr>
            <a:xfrm>
              <a:off x="8935853" y="6018297"/>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67" name="Rectangle 111"/>
            <p:cNvSpPr/>
            <p:nvPr/>
          </p:nvSpPr>
          <p:spPr>
            <a:xfrm>
              <a:off x="6168919" y="6199951"/>
              <a:ext cx="3169389" cy="253385"/>
            </a:xfrm>
            <a:prstGeom prst="rect">
              <a:avLst/>
            </a:prstGeom>
            <a:solidFill>
              <a:srgbClr val="FFFFFF">
                <a:lumMod val="95000"/>
              </a:srgbClr>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68" name="Rectangle 69"/>
            <p:cNvSpPr/>
            <p:nvPr/>
          </p:nvSpPr>
          <p:spPr>
            <a:xfrm>
              <a:off x="6169093" y="5700787"/>
              <a:ext cx="3169039"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Involvierte OE</a:t>
              </a:r>
            </a:p>
          </p:txBody>
        </p:sp>
        <p:sp>
          <p:nvSpPr>
            <p:cNvPr id="69" name="TextBox 112"/>
            <p:cNvSpPr txBox="1"/>
            <p:nvPr/>
          </p:nvSpPr>
          <p:spPr>
            <a:xfrm>
              <a:off x="8629475" y="6018297"/>
              <a:ext cx="216071" cy="123111"/>
            </a:xfrm>
            <a:prstGeom prst="rect">
              <a:avLst/>
            </a:prstGeom>
            <a:noFill/>
          </p:spPr>
          <p:txBody>
            <a:bodyPr wrap="square" lIns="0" tIns="0" rIns="0" bIns="0" rtlCol="0" anchor="ctr" anchorCtr="0">
              <a:noAutofit/>
            </a:bodyPr>
            <a:lstStyle/>
            <a:p>
              <a:pPr>
                <a:defRPr/>
              </a:pPr>
              <a:r>
                <a:rPr lang="de-CH" sz="800" kern="0" dirty="0">
                  <a:solidFill>
                    <a:prstClr val="black"/>
                  </a:solidFill>
                  <a:latin typeface="Arial"/>
                </a:rPr>
                <a:t>M</a:t>
              </a:r>
            </a:p>
          </p:txBody>
        </p:sp>
        <p:sp>
          <p:nvSpPr>
            <p:cNvPr id="70" name="Rectangle 113"/>
            <p:cNvSpPr/>
            <p:nvPr/>
          </p:nvSpPr>
          <p:spPr>
            <a:xfrm>
              <a:off x="8480184" y="6018297"/>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71" name="TextBox 116"/>
            <p:cNvSpPr txBox="1"/>
            <p:nvPr/>
          </p:nvSpPr>
          <p:spPr>
            <a:xfrm>
              <a:off x="7727657" y="6018297"/>
              <a:ext cx="216071" cy="123111"/>
            </a:xfrm>
            <a:prstGeom prst="rect">
              <a:avLst/>
            </a:prstGeom>
            <a:noFill/>
          </p:spPr>
          <p:txBody>
            <a:bodyPr wrap="square" lIns="0" tIns="0" rIns="0" bIns="0" rtlCol="0" anchor="ctr" anchorCtr="0">
              <a:noAutofit/>
            </a:bodyPr>
            <a:lstStyle/>
            <a:p>
              <a:pPr>
                <a:defRPr/>
              </a:pPr>
              <a:r>
                <a:rPr lang="de-CH" sz="800" kern="0" dirty="0">
                  <a:solidFill>
                    <a:prstClr val="black"/>
                  </a:solidFill>
                  <a:latin typeface="Arial"/>
                </a:rPr>
                <a:t>P</a:t>
              </a:r>
            </a:p>
          </p:txBody>
        </p:sp>
        <p:sp>
          <p:nvSpPr>
            <p:cNvPr id="72" name="Rectangle 117"/>
            <p:cNvSpPr/>
            <p:nvPr/>
          </p:nvSpPr>
          <p:spPr>
            <a:xfrm>
              <a:off x="7578366" y="6018297"/>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73" name="TextBox 124"/>
            <p:cNvSpPr txBox="1"/>
            <p:nvPr/>
          </p:nvSpPr>
          <p:spPr>
            <a:xfrm>
              <a:off x="6363799" y="6018297"/>
              <a:ext cx="216071" cy="123111"/>
            </a:xfrm>
            <a:prstGeom prst="rect">
              <a:avLst/>
            </a:prstGeom>
            <a:noFill/>
          </p:spPr>
          <p:txBody>
            <a:bodyPr wrap="square" lIns="0" tIns="0" rIns="0" bIns="0" rtlCol="0" anchor="ctr" anchorCtr="0">
              <a:noAutofit/>
            </a:bodyPr>
            <a:lstStyle/>
            <a:p>
              <a:pPr>
                <a:defRPr/>
              </a:pPr>
              <a:r>
                <a:rPr lang="de-CH" sz="800" kern="0" dirty="0">
                  <a:solidFill>
                    <a:prstClr val="black"/>
                  </a:solidFill>
                  <a:latin typeface="Arial"/>
                </a:rPr>
                <a:t>KS</a:t>
              </a:r>
            </a:p>
          </p:txBody>
        </p:sp>
        <p:sp>
          <p:nvSpPr>
            <p:cNvPr id="74" name="Rectangle 125"/>
            <p:cNvSpPr/>
            <p:nvPr/>
          </p:nvSpPr>
          <p:spPr>
            <a:xfrm>
              <a:off x="6214508" y="6018297"/>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75" name="TextBox 127"/>
            <p:cNvSpPr txBox="1"/>
            <p:nvPr/>
          </p:nvSpPr>
          <p:spPr>
            <a:xfrm>
              <a:off x="6822648" y="6018297"/>
              <a:ext cx="216071" cy="123111"/>
            </a:xfrm>
            <a:prstGeom prst="rect">
              <a:avLst/>
            </a:prstGeom>
            <a:noFill/>
          </p:spPr>
          <p:txBody>
            <a:bodyPr wrap="square" lIns="0" tIns="0" rIns="0" bIns="0" rtlCol="0" anchor="ctr" anchorCtr="0">
              <a:noAutofit/>
            </a:bodyPr>
            <a:lstStyle/>
            <a:p>
              <a:pPr>
                <a:defRPr/>
              </a:pPr>
              <a:r>
                <a:rPr lang="de-CH" sz="800" kern="0" dirty="0">
                  <a:solidFill>
                    <a:prstClr val="black"/>
                  </a:solidFill>
                  <a:latin typeface="Arial"/>
                </a:rPr>
                <a:t>FD</a:t>
              </a:r>
            </a:p>
          </p:txBody>
        </p:sp>
        <p:sp>
          <p:nvSpPr>
            <p:cNvPr id="76" name="Rectangle 128"/>
            <p:cNvSpPr/>
            <p:nvPr/>
          </p:nvSpPr>
          <p:spPr>
            <a:xfrm>
              <a:off x="6673357" y="6018297"/>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77" name="TextBox 131"/>
            <p:cNvSpPr txBox="1"/>
            <p:nvPr/>
          </p:nvSpPr>
          <p:spPr>
            <a:xfrm>
              <a:off x="7268809" y="6018297"/>
              <a:ext cx="216071" cy="123111"/>
            </a:xfrm>
            <a:prstGeom prst="rect">
              <a:avLst/>
            </a:prstGeom>
            <a:noFill/>
          </p:spPr>
          <p:txBody>
            <a:bodyPr wrap="square" lIns="0" tIns="0" rIns="0" bIns="0" rtlCol="0" anchor="ctr" anchorCtr="0">
              <a:noAutofit/>
            </a:bodyPr>
            <a:lstStyle/>
            <a:p>
              <a:pPr>
                <a:defRPr/>
              </a:pPr>
              <a:r>
                <a:rPr lang="de-CH" sz="800" kern="0" dirty="0">
                  <a:solidFill>
                    <a:prstClr val="black"/>
                  </a:solidFill>
                  <a:latin typeface="Arial"/>
                </a:rPr>
                <a:t>ICT</a:t>
              </a:r>
            </a:p>
          </p:txBody>
        </p:sp>
        <p:sp>
          <p:nvSpPr>
            <p:cNvPr id="78" name="Rectangle 132"/>
            <p:cNvSpPr/>
            <p:nvPr/>
          </p:nvSpPr>
          <p:spPr>
            <a:xfrm>
              <a:off x="7119518" y="6018297"/>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79" name="TextBox 134"/>
            <p:cNvSpPr txBox="1"/>
            <p:nvPr/>
          </p:nvSpPr>
          <p:spPr>
            <a:xfrm>
              <a:off x="8176978" y="6018297"/>
              <a:ext cx="216071" cy="123111"/>
            </a:xfrm>
            <a:prstGeom prst="rect">
              <a:avLst/>
            </a:prstGeom>
            <a:noFill/>
          </p:spPr>
          <p:txBody>
            <a:bodyPr wrap="square" lIns="0" tIns="0" rIns="0" bIns="0" rtlCol="0" anchor="ctr" anchorCtr="0">
              <a:noAutofit/>
            </a:bodyPr>
            <a:lstStyle/>
            <a:p>
              <a:pPr>
                <a:defRPr/>
              </a:pPr>
              <a:r>
                <a:rPr lang="de-CH" sz="800" kern="0" dirty="0">
                  <a:solidFill>
                    <a:prstClr val="black"/>
                  </a:solidFill>
                  <a:latin typeface="Arial"/>
                </a:rPr>
                <a:t>E</a:t>
              </a:r>
            </a:p>
          </p:txBody>
        </p:sp>
        <p:sp>
          <p:nvSpPr>
            <p:cNvPr id="80" name="Rectangle 135"/>
            <p:cNvSpPr/>
            <p:nvPr/>
          </p:nvSpPr>
          <p:spPr>
            <a:xfrm>
              <a:off x="8027687" y="6018297"/>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81" name="TextBox 68"/>
            <p:cNvSpPr txBox="1"/>
            <p:nvPr/>
          </p:nvSpPr>
          <p:spPr>
            <a:xfrm>
              <a:off x="6168919" y="5948327"/>
              <a:ext cx="3169391" cy="505009"/>
            </a:xfrm>
            <a:prstGeom prst="rect">
              <a:avLst/>
            </a:prstGeom>
            <a:noFill/>
            <a:ln w="9525">
              <a:solidFill>
                <a:sysClr val="window" lastClr="FFFFFF">
                  <a:lumMod val="65000"/>
                </a:sysClr>
              </a:solidFill>
            </a:ln>
          </p:spPr>
          <p:txBody>
            <a:bodyPr wrap="square" lIns="72000" tIns="36000" rIns="72000" bIns="36000" rtlCol="0">
              <a:noAutofit/>
            </a:bodyPr>
            <a:lstStyle/>
            <a:p>
              <a:pPr>
                <a:spcAft>
                  <a:spcPts val="300"/>
                </a:spcAft>
                <a:tabLst>
                  <a:tab pos="1974850" algn="r"/>
                </a:tabLst>
                <a:defRPr/>
              </a:pPr>
              <a:endParaRPr lang="de-CH" sz="1000" kern="0" dirty="0">
                <a:solidFill>
                  <a:prstClr val="black"/>
                </a:solidFill>
                <a:latin typeface="Arial"/>
              </a:endParaRPr>
            </a:p>
          </p:txBody>
        </p:sp>
        <p:sp>
          <p:nvSpPr>
            <p:cNvPr id="82" name="Rectangle 113"/>
            <p:cNvSpPr/>
            <p:nvPr/>
          </p:nvSpPr>
          <p:spPr>
            <a:xfrm>
              <a:off x="8480184" y="6262890"/>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83" name="Rectangle 117"/>
            <p:cNvSpPr/>
            <p:nvPr/>
          </p:nvSpPr>
          <p:spPr>
            <a:xfrm>
              <a:off x="7578366" y="6262890"/>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84" name="Rectangle 120"/>
            <p:cNvSpPr/>
            <p:nvPr/>
          </p:nvSpPr>
          <p:spPr>
            <a:xfrm>
              <a:off x="8935853" y="6262890"/>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85" name="Rectangle 125"/>
            <p:cNvSpPr/>
            <p:nvPr/>
          </p:nvSpPr>
          <p:spPr>
            <a:xfrm>
              <a:off x="6214508" y="6262890"/>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86" name="Rectangle 128"/>
            <p:cNvSpPr/>
            <p:nvPr/>
          </p:nvSpPr>
          <p:spPr>
            <a:xfrm>
              <a:off x="6673357" y="6262890"/>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87" name="Rectangle 132"/>
            <p:cNvSpPr/>
            <p:nvPr/>
          </p:nvSpPr>
          <p:spPr>
            <a:xfrm>
              <a:off x="7119518" y="6262890"/>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sp>
          <p:nvSpPr>
            <p:cNvPr id="88" name="Rectangle 135"/>
            <p:cNvSpPr/>
            <p:nvPr/>
          </p:nvSpPr>
          <p:spPr>
            <a:xfrm>
              <a:off x="8027687" y="6262890"/>
              <a:ext cx="123151" cy="123111"/>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de-CH" kern="0" dirty="0">
                <a:solidFill>
                  <a:prstClr val="white"/>
                </a:solidFill>
                <a:latin typeface="Arial"/>
              </a:endParaRPr>
            </a:p>
          </p:txBody>
        </p:sp>
      </p:grpSp>
      <p:sp>
        <p:nvSpPr>
          <p:cNvPr id="89" name="Oval 159"/>
          <p:cNvSpPr/>
          <p:nvPr/>
        </p:nvSpPr>
        <p:spPr>
          <a:xfrm>
            <a:off x="9766473" y="5568035"/>
            <a:ext cx="94163" cy="94163"/>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90" name="Oval 160"/>
          <p:cNvSpPr/>
          <p:nvPr/>
        </p:nvSpPr>
        <p:spPr>
          <a:xfrm>
            <a:off x="8504293" y="5568035"/>
            <a:ext cx="94163" cy="94163"/>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91" name="Oval 156"/>
          <p:cNvSpPr/>
          <p:nvPr/>
        </p:nvSpPr>
        <p:spPr>
          <a:xfrm>
            <a:off x="10188335" y="5568035"/>
            <a:ext cx="94163" cy="94163"/>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92" name="TextBox 112"/>
          <p:cNvSpPr txBox="1"/>
          <p:nvPr/>
        </p:nvSpPr>
        <p:spPr>
          <a:xfrm>
            <a:off x="9912501" y="5798154"/>
            <a:ext cx="216071" cy="123111"/>
          </a:xfrm>
          <a:prstGeom prst="rect">
            <a:avLst/>
          </a:prstGeom>
          <a:noFill/>
        </p:spPr>
        <p:txBody>
          <a:bodyPr wrap="square" lIns="0" tIns="0" rIns="0" bIns="0" rtlCol="0" anchor="ctr" anchorCtr="0">
            <a:noAutofit/>
          </a:bodyPr>
          <a:lstStyle/>
          <a:p>
            <a:r>
              <a:rPr lang="de-CH" sz="800" dirty="0">
                <a:solidFill>
                  <a:prstClr val="black"/>
                </a:solidFill>
                <a:latin typeface="Arial"/>
              </a:rPr>
              <a:t>…..</a:t>
            </a:r>
          </a:p>
        </p:txBody>
      </p:sp>
      <p:sp>
        <p:nvSpPr>
          <p:cNvPr id="93" name="TextBox 116"/>
          <p:cNvSpPr txBox="1"/>
          <p:nvPr/>
        </p:nvSpPr>
        <p:spPr>
          <a:xfrm>
            <a:off x="9048405" y="5798154"/>
            <a:ext cx="216071" cy="123111"/>
          </a:xfrm>
          <a:prstGeom prst="rect">
            <a:avLst/>
          </a:prstGeom>
          <a:noFill/>
        </p:spPr>
        <p:txBody>
          <a:bodyPr wrap="square" lIns="0" tIns="0" rIns="0" bIns="0" rtlCol="0" anchor="ctr" anchorCtr="0">
            <a:noAutofit/>
          </a:bodyPr>
          <a:lstStyle/>
          <a:p>
            <a:r>
              <a:rPr lang="de-CH" sz="800" dirty="0">
                <a:solidFill>
                  <a:prstClr val="black"/>
                </a:solidFill>
                <a:latin typeface="Arial"/>
              </a:rPr>
              <a:t>…..</a:t>
            </a:r>
          </a:p>
        </p:txBody>
      </p:sp>
      <p:sp>
        <p:nvSpPr>
          <p:cNvPr id="94" name="TextBox 119"/>
          <p:cNvSpPr txBox="1"/>
          <p:nvPr/>
        </p:nvSpPr>
        <p:spPr>
          <a:xfrm>
            <a:off x="10300276" y="5798154"/>
            <a:ext cx="216071" cy="123111"/>
          </a:xfrm>
          <a:prstGeom prst="rect">
            <a:avLst/>
          </a:prstGeom>
          <a:noFill/>
        </p:spPr>
        <p:txBody>
          <a:bodyPr wrap="square" lIns="0" tIns="0" rIns="0" bIns="0" rtlCol="0" anchor="ctr" anchorCtr="0">
            <a:noAutofit/>
          </a:bodyPr>
          <a:lstStyle/>
          <a:p>
            <a:r>
              <a:rPr lang="de-CH" sz="800" dirty="0">
                <a:solidFill>
                  <a:prstClr val="black"/>
                </a:solidFill>
                <a:latin typeface="Arial"/>
              </a:rPr>
              <a:t>…..</a:t>
            </a:r>
          </a:p>
        </p:txBody>
      </p:sp>
      <p:sp>
        <p:nvSpPr>
          <p:cNvPr id="95" name="TextBox 124"/>
          <p:cNvSpPr txBox="1"/>
          <p:nvPr/>
        </p:nvSpPr>
        <p:spPr>
          <a:xfrm>
            <a:off x="7752261" y="5798154"/>
            <a:ext cx="216071" cy="123111"/>
          </a:xfrm>
          <a:prstGeom prst="rect">
            <a:avLst/>
          </a:prstGeom>
          <a:noFill/>
        </p:spPr>
        <p:txBody>
          <a:bodyPr wrap="square" lIns="0" tIns="0" rIns="0" bIns="0" rtlCol="0" anchor="ctr" anchorCtr="0">
            <a:noAutofit/>
          </a:bodyPr>
          <a:lstStyle/>
          <a:p>
            <a:r>
              <a:rPr lang="de-CH" sz="800" dirty="0">
                <a:solidFill>
                  <a:prstClr val="black"/>
                </a:solidFill>
                <a:latin typeface="Arial"/>
              </a:rPr>
              <a:t>…..</a:t>
            </a:r>
          </a:p>
        </p:txBody>
      </p:sp>
      <p:sp>
        <p:nvSpPr>
          <p:cNvPr id="96" name="TextBox 127"/>
          <p:cNvSpPr txBox="1"/>
          <p:nvPr/>
        </p:nvSpPr>
        <p:spPr>
          <a:xfrm>
            <a:off x="8184309" y="5798154"/>
            <a:ext cx="216071" cy="123111"/>
          </a:xfrm>
          <a:prstGeom prst="rect">
            <a:avLst/>
          </a:prstGeom>
          <a:noFill/>
        </p:spPr>
        <p:txBody>
          <a:bodyPr wrap="square" lIns="0" tIns="0" rIns="0" bIns="0" rtlCol="0" anchor="ctr" anchorCtr="0">
            <a:noAutofit/>
          </a:bodyPr>
          <a:lstStyle/>
          <a:p>
            <a:r>
              <a:rPr lang="de-CH" sz="800" dirty="0">
                <a:solidFill>
                  <a:prstClr val="black"/>
                </a:solidFill>
                <a:latin typeface="Arial"/>
              </a:rPr>
              <a:t>…..</a:t>
            </a:r>
          </a:p>
        </p:txBody>
      </p:sp>
      <p:sp>
        <p:nvSpPr>
          <p:cNvPr id="97" name="TextBox 131"/>
          <p:cNvSpPr txBox="1"/>
          <p:nvPr/>
        </p:nvSpPr>
        <p:spPr>
          <a:xfrm>
            <a:off x="8616357" y="5798154"/>
            <a:ext cx="216071" cy="123111"/>
          </a:xfrm>
          <a:prstGeom prst="rect">
            <a:avLst/>
          </a:prstGeom>
          <a:noFill/>
        </p:spPr>
        <p:txBody>
          <a:bodyPr wrap="square" lIns="0" tIns="0" rIns="0" bIns="0" rtlCol="0" anchor="ctr" anchorCtr="0">
            <a:noAutofit/>
          </a:bodyPr>
          <a:lstStyle/>
          <a:p>
            <a:r>
              <a:rPr lang="de-CH" sz="800" dirty="0">
                <a:solidFill>
                  <a:prstClr val="black"/>
                </a:solidFill>
                <a:latin typeface="Arial"/>
              </a:rPr>
              <a:t>…..</a:t>
            </a:r>
          </a:p>
        </p:txBody>
      </p:sp>
      <p:sp>
        <p:nvSpPr>
          <p:cNvPr id="98" name="TextBox 134"/>
          <p:cNvSpPr txBox="1"/>
          <p:nvPr/>
        </p:nvSpPr>
        <p:spPr>
          <a:xfrm>
            <a:off x="9480453" y="5798154"/>
            <a:ext cx="216071" cy="123111"/>
          </a:xfrm>
          <a:prstGeom prst="rect">
            <a:avLst/>
          </a:prstGeom>
          <a:noFill/>
        </p:spPr>
        <p:txBody>
          <a:bodyPr wrap="square" lIns="0" tIns="0" rIns="0" bIns="0" rtlCol="0" anchor="ctr" anchorCtr="0">
            <a:noAutofit/>
          </a:bodyPr>
          <a:lstStyle/>
          <a:p>
            <a:r>
              <a:rPr lang="de-CH" sz="800" dirty="0">
                <a:solidFill>
                  <a:prstClr val="black"/>
                </a:solidFill>
                <a:latin typeface="Arial"/>
              </a:rPr>
              <a:t>…..</a:t>
            </a:r>
          </a:p>
        </p:txBody>
      </p:sp>
      <p:cxnSp>
        <p:nvCxnSpPr>
          <p:cNvPr id="99" name="Straight Connector 185"/>
          <p:cNvCxnSpPr/>
          <p:nvPr/>
        </p:nvCxnSpPr>
        <p:spPr>
          <a:xfrm>
            <a:off x="8816082" y="1479854"/>
            <a:ext cx="274031" cy="0"/>
          </a:xfrm>
          <a:prstGeom prst="line">
            <a:avLst/>
          </a:prstGeom>
          <a:noFill/>
          <a:ln w="9525" cap="flat" cmpd="sng" algn="ctr">
            <a:solidFill>
              <a:srgbClr val="FF6307">
                <a:shade val="95000"/>
                <a:satMod val="105000"/>
              </a:srgbClr>
            </a:solidFill>
            <a:prstDash val="solid"/>
            <a:tailEnd type="oval" w="lg" len="lg"/>
          </a:ln>
          <a:effectLst/>
        </p:spPr>
      </p:cxnSp>
      <p:cxnSp>
        <p:nvCxnSpPr>
          <p:cNvPr id="100" name="Straight Connector 187"/>
          <p:cNvCxnSpPr/>
          <p:nvPr/>
        </p:nvCxnSpPr>
        <p:spPr>
          <a:xfrm>
            <a:off x="8819890" y="1704173"/>
            <a:ext cx="540902" cy="0"/>
          </a:xfrm>
          <a:prstGeom prst="line">
            <a:avLst/>
          </a:prstGeom>
          <a:noFill/>
          <a:ln w="9525" cap="flat" cmpd="sng" algn="ctr">
            <a:solidFill>
              <a:srgbClr val="FF6307">
                <a:shade val="95000"/>
                <a:satMod val="105000"/>
              </a:srgbClr>
            </a:solidFill>
            <a:prstDash val="solid"/>
            <a:tailEnd type="oval" w="lg" len="lg"/>
          </a:ln>
          <a:effectLst/>
        </p:spPr>
      </p:cxnSp>
      <p:cxnSp>
        <p:nvCxnSpPr>
          <p:cNvPr id="101" name="Straight Connector 189"/>
          <p:cNvCxnSpPr/>
          <p:nvPr/>
        </p:nvCxnSpPr>
        <p:spPr>
          <a:xfrm>
            <a:off x="8819890" y="1923714"/>
            <a:ext cx="1326944" cy="0"/>
          </a:xfrm>
          <a:prstGeom prst="line">
            <a:avLst/>
          </a:prstGeom>
          <a:noFill/>
          <a:ln w="9525" cap="flat" cmpd="sng" algn="ctr">
            <a:solidFill>
              <a:srgbClr val="FF6307">
                <a:shade val="95000"/>
                <a:satMod val="105000"/>
              </a:srgbClr>
            </a:solidFill>
            <a:prstDash val="solid"/>
            <a:tailEnd type="oval" w="lg" len="lg"/>
          </a:ln>
          <a:effectLst/>
        </p:spPr>
      </p:cxnSp>
      <p:sp>
        <p:nvSpPr>
          <p:cNvPr id="102" name="Titel 1"/>
          <p:cNvSpPr>
            <a:spLocks noGrp="1"/>
          </p:cNvSpPr>
          <p:nvPr>
            <p:ph type="title"/>
          </p:nvPr>
        </p:nvSpPr>
        <p:spPr>
          <a:xfrm>
            <a:off x="2135561" y="139045"/>
            <a:ext cx="7229157" cy="930400"/>
          </a:xfrm>
        </p:spPr>
        <p:txBody>
          <a:bodyPr/>
          <a:lstStyle/>
          <a:p>
            <a:pPr>
              <a:tabLst>
                <a:tab pos="1619250" algn="l"/>
                <a:tab pos="2867025" algn="l"/>
                <a:tab pos="4038600" algn="l"/>
                <a:tab pos="5019675" algn="l"/>
              </a:tabLst>
            </a:pPr>
            <a:r>
              <a:rPr lang="de-CH" sz="1600" dirty="0"/>
              <a:t>Projektauftrag	Projektname (1/4)</a:t>
            </a:r>
            <a:br>
              <a:rPr lang="de-CH" sz="1600" dirty="0"/>
            </a:br>
            <a:r>
              <a:rPr lang="de-CH" sz="900" dirty="0"/>
              <a:t/>
            </a:r>
            <a:br>
              <a:rPr lang="de-CH" sz="900" dirty="0"/>
            </a:br>
            <a:r>
              <a:rPr lang="de-CH" sz="1200" dirty="0"/>
              <a:t>Projektleiter: 	……	Projektnummer: 	……	</a:t>
            </a:r>
            <a:br>
              <a:rPr lang="de-CH" sz="1200" dirty="0"/>
            </a:br>
            <a:r>
              <a:rPr lang="de-CH" sz="1200" dirty="0"/>
              <a:t>Projektauftraggeber:	……</a:t>
            </a:r>
            <a:endParaRPr lang="de-CH" sz="1200" dirty="0"/>
          </a:p>
        </p:txBody>
      </p:sp>
    </p:spTree>
    <p:extLst>
      <p:ext uri="{BB962C8B-B14F-4D97-AF65-F5344CB8AC3E}">
        <p14:creationId xmlns:p14="http://schemas.microsoft.com/office/powerpoint/2010/main" val="1340788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nvPr>
        </p:nvGraphicFramePr>
        <p:xfrm>
          <a:off x="1703513" y="4614260"/>
          <a:ext cx="5400725" cy="1407028"/>
        </p:xfrm>
        <a:graphic>
          <a:graphicData uri="http://schemas.openxmlformats.org/drawingml/2006/table">
            <a:tbl>
              <a:tblPr bandRow="1"/>
              <a:tblGrid>
                <a:gridCol w="267955">
                  <a:extLst>
                    <a:ext uri="{9D8B030D-6E8A-4147-A177-3AD203B41FA5}">
                      <a16:colId xmlns:a16="http://schemas.microsoft.com/office/drawing/2014/main" val="20000"/>
                    </a:ext>
                  </a:extLst>
                </a:gridCol>
                <a:gridCol w="2075752">
                  <a:extLst>
                    <a:ext uri="{9D8B030D-6E8A-4147-A177-3AD203B41FA5}">
                      <a16:colId xmlns:a16="http://schemas.microsoft.com/office/drawing/2014/main" val="20001"/>
                    </a:ext>
                  </a:extLst>
                </a:gridCol>
                <a:gridCol w="509503">
                  <a:extLst>
                    <a:ext uri="{9D8B030D-6E8A-4147-A177-3AD203B41FA5}">
                      <a16:colId xmlns:a16="http://schemas.microsoft.com/office/drawing/2014/main" val="20002"/>
                    </a:ext>
                  </a:extLst>
                </a:gridCol>
                <a:gridCol w="509503">
                  <a:extLst>
                    <a:ext uri="{9D8B030D-6E8A-4147-A177-3AD203B41FA5}">
                      <a16:colId xmlns:a16="http://schemas.microsoft.com/office/drawing/2014/main" val="20003"/>
                    </a:ext>
                  </a:extLst>
                </a:gridCol>
                <a:gridCol w="509503">
                  <a:extLst>
                    <a:ext uri="{9D8B030D-6E8A-4147-A177-3AD203B41FA5}">
                      <a16:colId xmlns:a16="http://schemas.microsoft.com/office/drawing/2014/main" val="20004"/>
                    </a:ext>
                  </a:extLst>
                </a:gridCol>
                <a:gridCol w="509503">
                  <a:extLst>
                    <a:ext uri="{9D8B030D-6E8A-4147-A177-3AD203B41FA5}">
                      <a16:colId xmlns:a16="http://schemas.microsoft.com/office/drawing/2014/main" val="20005"/>
                    </a:ext>
                  </a:extLst>
                </a:gridCol>
                <a:gridCol w="509503">
                  <a:extLst>
                    <a:ext uri="{9D8B030D-6E8A-4147-A177-3AD203B41FA5}">
                      <a16:colId xmlns:a16="http://schemas.microsoft.com/office/drawing/2014/main" val="20006"/>
                    </a:ext>
                  </a:extLst>
                </a:gridCol>
                <a:gridCol w="509503">
                  <a:extLst>
                    <a:ext uri="{9D8B030D-6E8A-4147-A177-3AD203B41FA5}">
                      <a16:colId xmlns:a16="http://schemas.microsoft.com/office/drawing/2014/main" val="20007"/>
                    </a:ext>
                  </a:extLst>
                </a:gridCol>
              </a:tblGrid>
              <a:tr h="201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b="1" dirty="0" smtClean="0">
                          <a:solidFill>
                            <a:schemeClr val="tx1"/>
                          </a:solidFill>
                        </a:rPr>
                        <a:t>Nr.</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b="1" dirty="0" smtClean="0">
                          <a:solidFill>
                            <a:schemeClr val="tx1"/>
                          </a:solidFill>
                        </a:rPr>
                        <a:t>Bezeichnung</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b="1" dirty="0" smtClean="0">
                          <a:solidFill>
                            <a:schemeClr val="tx1"/>
                          </a:solidFill>
                        </a:rPr>
                        <a:t>EW </a:t>
                      </a:r>
                      <a:r>
                        <a:rPr lang="de-CH" sz="1000" b="0" baseline="30000" dirty="0" smtClean="0">
                          <a:solidFill>
                            <a:schemeClr val="tx1"/>
                          </a:solidFill>
                        </a:rPr>
                        <a:t>1)</a:t>
                      </a:r>
                      <a:endParaRPr lang="de-CH" sz="1000" b="0" baseline="30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b="1" dirty="0" smtClean="0">
                          <a:solidFill>
                            <a:schemeClr val="tx1"/>
                          </a:solidFill>
                        </a:rPr>
                        <a:t>SA </a:t>
                      </a:r>
                      <a:r>
                        <a:rPr lang="de-CH" sz="1000" b="0" baseline="30000" dirty="0" smtClean="0">
                          <a:solidFill>
                            <a:schemeClr val="tx1"/>
                          </a:solidFill>
                        </a:rPr>
                        <a:t>2)</a:t>
                      </a:r>
                      <a:endParaRPr lang="de-CH" sz="1000" b="0" baseline="30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b="1" dirty="0" smtClean="0">
                          <a:solidFill>
                            <a:schemeClr val="tx1"/>
                          </a:solidFill>
                        </a:rPr>
                        <a:t>RE </a:t>
                      </a:r>
                      <a:r>
                        <a:rPr lang="de-CH" sz="1000" b="0" baseline="30000" dirty="0" smtClean="0">
                          <a:solidFill>
                            <a:schemeClr val="tx1"/>
                          </a:solidFill>
                        </a:rPr>
                        <a:t>3)</a:t>
                      </a:r>
                      <a:endParaRPr lang="de-CH" sz="1000" b="0" baseline="30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b="1" dirty="0" smtClean="0">
                          <a:solidFill>
                            <a:schemeClr val="tx1"/>
                          </a:solidFill>
                        </a:rPr>
                        <a:t>gering</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b="1" dirty="0" smtClean="0">
                          <a:solidFill>
                            <a:schemeClr val="tx1"/>
                          </a:solidFill>
                        </a:rPr>
                        <a:t>mittel</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b="1" dirty="0" smtClean="0">
                          <a:solidFill>
                            <a:schemeClr val="tx1"/>
                          </a:solidFill>
                        </a:rPr>
                        <a:t>hoch</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01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1</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350"/>
                        </a:spcAft>
                      </a:pPr>
                      <a:r>
                        <a:rPr lang="de-CH" sz="1000" dirty="0" smtClean="0"/>
                        <a:t>IT-Tool Ablösung</a:t>
                      </a: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30%</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1’000</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300</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1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2</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350"/>
                        </a:spcAft>
                      </a:pPr>
                      <a:r>
                        <a:rPr lang="de-CH" sz="1000" dirty="0" smtClean="0"/>
                        <a:t>OSB-Schnittstelle</a:t>
                      </a: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20%</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20</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4</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01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3</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350"/>
                        </a:spcAft>
                      </a:pPr>
                      <a:r>
                        <a:rPr lang="de-CH" sz="1000" dirty="0" err="1" smtClean="0"/>
                        <a:t>Scopeänderung</a:t>
                      </a:r>
                      <a:endParaRPr lang="de-CH" sz="1000" dirty="0" smtClean="0"/>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50%</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300</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150</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4</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350"/>
                        </a:spcAft>
                      </a:pPr>
                      <a:r>
                        <a:rPr lang="de-CH" sz="1000" dirty="0" smtClean="0"/>
                        <a:t>Pressemitteilung</a:t>
                      </a: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4"/>
                  </a:ext>
                </a:extLst>
              </a:tr>
              <a:tr h="201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5</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t>Ausfall Berater</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15%</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115</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dirty="0" smtClean="0">
                          <a:solidFill>
                            <a:schemeClr val="tx1"/>
                          </a:solidFill>
                        </a:rPr>
                        <a:t>17</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b="1" dirty="0" smtClean="0">
                          <a:solidFill>
                            <a:schemeClr val="tx1"/>
                          </a:solidFill>
                        </a:rPr>
                        <a:t>Total</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de-CH" sz="1000" b="1" dirty="0" smtClean="0">
                          <a:solidFill>
                            <a:schemeClr val="tx1"/>
                          </a:solidFill>
                        </a:rPr>
                        <a:t>475</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6"/>
                  </a:ext>
                </a:extLst>
              </a:tr>
            </a:tbl>
          </a:graphicData>
        </a:graphic>
      </p:graphicFrame>
      <p:sp>
        <p:nvSpPr>
          <p:cNvPr id="5" name="Rectangle 8"/>
          <p:cNvSpPr/>
          <p:nvPr/>
        </p:nvSpPr>
        <p:spPr>
          <a:xfrm>
            <a:off x="4655962" y="981700"/>
            <a:ext cx="5825550"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prstClr val="white"/>
                </a:solidFill>
                <a:latin typeface="Arial"/>
              </a:rPr>
              <a:t>Abhängigkeiten</a:t>
            </a:r>
          </a:p>
        </p:txBody>
      </p:sp>
      <p:sp>
        <p:nvSpPr>
          <p:cNvPr id="6" name="Rectangle 42"/>
          <p:cNvSpPr/>
          <p:nvPr/>
        </p:nvSpPr>
        <p:spPr>
          <a:xfrm>
            <a:off x="1703513" y="1229241"/>
            <a:ext cx="2880443" cy="1535923"/>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endParaRPr lang="de-CH" sz="1000" kern="0" dirty="0">
              <a:solidFill>
                <a:prstClr val="black"/>
              </a:solidFill>
              <a:latin typeface="Arial"/>
            </a:endParaRPr>
          </a:p>
        </p:txBody>
      </p:sp>
      <p:sp>
        <p:nvSpPr>
          <p:cNvPr id="7" name="Rectangle 43"/>
          <p:cNvSpPr/>
          <p:nvPr/>
        </p:nvSpPr>
        <p:spPr>
          <a:xfrm>
            <a:off x="1703513" y="981700"/>
            <a:ext cx="2880443"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Rahmenbedingungen</a:t>
            </a:r>
          </a:p>
        </p:txBody>
      </p:sp>
      <p:sp>
        <p:nvSpPr>
          <p:cNvPr id="8" name="Rectangle 7"/>
          <p:cNvSpPr/>
          <p:nvPr/>
        </p:nvSpPr>
        <p:spPr>
          <a:xfrm>
            <a:off x="4655962" y="3088509"/>
            <a:ext cx="5825550" cy="1212575"/>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numCol="2" rtlCol="0" anchor="t" anchorCtr="0"/>
          <a:lstStyle/>
          <a:p>
            <a:pPr>
              <a:defRPr/>
            </a:pPr>
            <a:r>
              <a:rPr lang="de-CH" sz="1000" kern="0" dirty="0">
                <a:solidFill>
                  <a:prstClr val="black"/>
                </a:solidFill>
                <a:latin typeface="Arial"/>
              </a:rPr>
              <a:t>Informationen</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a:defRPr/>
            </a:pPr>
            <a:endParaRPr lang="de-CH" sz="1000" kern="0" dirty="0">
              <a:solidFill>
                <a:prstClr val="black"/>
              </a:solidFill>
              <a:latin typeface="Arial"/>
            </a:endParaRPr>
          </a:p>
          <a:p>
            <a:pPr>
              <a:defRPr/>
            </a:pPr>
            <a:endParaRPr lang="de-CH" sz="1000" kern="0" dirty="0">
              <a:solidFill>
                <a:prstClr val="black"/>
              </a:solidFill>
              <a:latin typeface="Arial"/>
            </a:endParaRPr>
          </a:p>
          <a:p>
            <a:pPr>
              <a:defRPr/>
            </a:pPr>
            <a:endParaRPr lang="de-CH" sz="1000" kern="0" dirty="0">
              <a:solidFill>
                <a:prstClr val="black"/>
              </a:solidFill>
              <a:latin typeface="Arial"/>
            </a:endParaRPr>
          </a:p>
          <a:p>
            <a:pPr>
              <a:defRPr/>
            </a:pPr>
            <a:r>
              <a:rPr lang="de-CH" sz="1000" kern="0" dirty="0">
                <a:solidFill>
                  <a:prstClr val="black"/>
                </a:solidFill>
                <a:latin typeface="Arial"/>
              </a:rPr>
              <a:t>Projektmarketing</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p:txBody>
      </p:sp>
      <p:sp>
        <p:nvSpPr>
          <p:cNvPr id="9" name="Rectangle 8"/>
          <p:cNvSpPr/>
          <p:nvPr/>
        </p:nvSpPr>
        <p:spPr>
          <a:xfrm>
            <a:off x="4655962" y="2840967"/>
            <a:ext cx="5825550"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prstClr val="white"/>
                </a:solidFill>
                <a:latin typeface="Arial"/>
              </a:rPr>
              <a:t>Kommunikation</a:t>
            </a:r>
          </a:p>
        </p:txBody>
      </p:sp>
      <p:sp>
        <p:nvSpPr>
          <p:cNvPr id="10" name="TextBox 46"/>
          <p:cNvSpPr txBox="1"/>
          <p:nvPr/>
        </p:nvSpPr>
        <p:spPr>
          <a:xfrm>
            <a:off x="7176244" y="4614260"/>
            <a:ext cx="3305269" cy="1407028"/>
          </a:xfrm>
          <a:prstGeom prst="rect">
            <a:avLst/>
          </a:prstGeom>
          <a:noFill/>
          <a:ln w="9525">
            <a:solidFill>
              <a:sysClr val="window" lastClr="FFFFFF">
                <a:lumMod val="65000"/>
              </a:sysClr>
            </a:solidFill>
          </a:ln>
        </p:spPr>
        <p:txBody>
          <a:bodyPr wrap="square" lIns="72000" tIns="36000" rIns="72000" bIns="36000" rtlCol="0">
            <a:noAutofit/>
          </a:bodyPr>
          <a:lstStyle/>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endParaRPr lang="de-CH" sz="1000" kern="0" dirty="0">
              <a:solidFill>
                <a:prstClr val="black"/>
              </a:solidFill>
              <a:latin typeface="Arial"/>
            </a:endParaRPr>
          </a:p>
          <a:p>
            <a:pPr>
              <a:spcAft>
                <a:spcPts val="300"/>
              </a:spcAft>
              <a:tabLst>
                <a:tab pos="1974850" algn="r"/>
              </a:tabLst>
              <a:defRPr/>
            </a:pPr>
            <a:endParaRPr lang="de-CH" sz="1000" kern="0" dirty="0">
              <a:solidFill>
                <a:prstClr val="black"/>
              </a:solidFill>
              <a:latin typeface="Arial"/>
            </a:endParaRPr>
          </a:p>
        </p:txBody>
      </p:sp>
      <p:sp>
        <p:nvSpPr>
          <p:cNvPr id="11" name="Rectangle 59"/>
          <p:cNvSpPr/>
          <p:nvPr/>
        </p:nvSpPr>
        <p:spPr>
          <a:xfrm>
            <a:off x="7176244" y="4366720"/>
            <a:ext cx="3305269"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Bemerkungen</a:t>
            </a:r>
          </a:p>
        </p:txBody>
      </p:sp>
      <p:sp>
        <p:nvSpPr>
          <p:cNvPr id="12" name="Rectangle 8"/>
          <p:cNvSpPr/>
          <p:nvPr/>
        </p:nvSpPr>
        <p:spPr>
          <a:xfrm>
            <a:off x="1703513" y="4370238"/>
            <a:ext cx="3870641"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360000" tIns="0" rIns="0" bIns="0" rtlCol="0" anchor="ctr" anchorCtr="0"/>
          <a:lstStyle/>
          <a:p>
            <a:pPr algn="ctr">
              <a:defRPr/>
            </a:pPr>
            <a:r>
              <a:rPr lang="de-CH" sz="1200" b="1" kern="0" dirty="0">
                <a:solidFill>
                  <a:prstClr val="white"/>
                </a:solidFill>
                <a:latin typeface="Arial"/>
              </a:rPr>
              <a:t>Projektrisiken</a:t>
            </a:r>
          </a:p>
        </p:txBody>
      </p:sp>
      <p:sp>
        <p:nvSpPr>
          <p:cNvPr id="13" name="Rectangle 8"/>
          <p:cNvSpPr/>
          <p:nvPr/>
        </p:nvSpPr>
        <p:spPr>
          <a:xfrm>
            <a:off x="5574152" y="4370238"/>
            <a:ext cx="1530084"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prstClr val="white">
                    <a:lumMod val="50000"/>
                  </a:prstClr>
                </a:solidFill>
                <a:latin typeface="Arial"/>
              </a:rPr>
              <a:t>Reputationsrisiken</a:t>
            </a:r>
          </a:p>
        </p:txBody>
      </p:sp>
      <p:sp>
        <p:nvSpPr>
          <p:cNvPr id="14" name="Oval 41"/>
          <p:cNvSpPr/>
          <p:nvPr/>
        </p:nvSpPr>
        <p:spPr>
          <a:xfrm>
            <a:off x="6240140" y="5443554"/>
            <a:ext cx="144599" cy="144599"/>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15" name="Oval 41"/>
          <p:cNvSpPr/>
          <p:nvPr/>
        </p:nvSpPr>
        <p:spPr>
          <a:xfrm>
            <a:off x="5736084" y="4836723"/>
            <a:ext cx="144599" cy="144599"/>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16" name="Rectangle 43"/>
          <p:cNvSpPr/>
          <p:nvPr/>
        </p:nvSpPr>
        <p:spPr>
          <a:xfrm>
            <a:off x="1703513" y="2840967"/>
            <a:ext cx="2880443"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Abgrenzungen</a:t>
            </a:r>
          </a:p>
        </p:txBody>
      </p:sp>
      <p:sp>
        <p:nvSpPr>
          <p:cNvPr id="17" name="Rectangle 42"/>
          <p:cNvSpPr/>
          <p:nvPr/>
        </p:nvSpPr>
        <p:spPr>
          <a:xfrm>
            <a:off x="1703513" y="3088509"/>
            <a:ext cx="2880443" cy="1212575"/>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a:p>
            <a:pPr marL="171450" indent="-171450">
              <a:buFont typeface="Arial" panose="020B0604020202020204" pitchFamily="34" charset="0"/>
              <a:buChar char="•"/>
              <a:defRPr/>
            </a:pPr>
            <a:r>
              <a:rPr lang="de-CH" sz="1000" kern="0" dirty="0">
                <a:solidFill>
                  <a:prstClr val="black"/>
                </a:solidFill>
                <a:latin typeface="Arial"/>
              </a:rPr>
              <a:t>…</a:t>
            </a:r>
          </a:p>
        </p:txBody>
      </p:sp>
      <p:graphicFrame>
        <p:nvGraphicFramePr>
          <p:cNvPr id="18" name="Tabelle 17"/>
          <p:cNvGraphicFramePr>
            <a:graphicFrameLocks noGrp="1"/>
          </p:cNvGraphicFramePr>
          <p:nvPr>
            <p:extLst/>
          </p:nvPr>
        </p:nvGraphicFramePr>
        <p:xfrm>
          <a:off x="4655962" y="1229239"/>
          <a:ext cx="5825550" cy="1540638"/>
        </p:xfrm>
        <a:graphic>
          <a:graphicData uri="http://schemas.openxmlformats.org/drawingml/2006/table">
            <a:tbl>
              <a:tblPr bandRow="1"/>
              <a:tblGrid>
                <a:gridCol w="1666382">
                  <a:extLst>
                    <a:ext uri="{9D8B030D-6E8A-4147-A177-3AD203B41FA5}">
                      <a16:colId xmlns:a16="http://schemas.microsoft.com/office/drawing/2014/main" val="20000"/>
                    </a:ext>
                  </a:extLst>
                </a:gridCol>
                <a:gridCol w="2744076">
                  <a:extLst>
                    <a:ext uri="{9D8B030D-6E8A-4147-A177-3AD203B41FA5}">
                      <a16:colId xmlns:a16="http://schemas.microsoft.com/office/drawing/2014/main" val="20001"/>
                    </a:ext>
                  </a:extLst>
                </a:gridCol>
                <a:gridCol w="707546">
                  <a:extLst>
                    <a:ext uri="{9D8B030D-6E8A-4147-A177-3AD203B41FA5}">
                      <a16:colId xmlns:a16="http://schemas.microsoft.com/office/drawing/2014/main" val="20002"/>
                    </a:ext>
                  </a:extLst>
                </a:gridCol>
                <a:gridCol w="707546">
                  <a:extLst>
                    <a:ext uri="{9D8B030D-6E8A-4147-A177-3AD203B41FA5}">
                      <a16:colId xmlns:a16="http://schemas.microsoft.com/office/drawing/2014/main" val="20003"/>
                    </a:ext>
                  </a:extLst>
                </a:gridCol>
              </a:tblGrid>
              <a:tr h="3483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95000"/>
                        </a:lnSpc>
                      </a:pPr>
                      <a:r>
                        <a:rPr lang="de-CH" sz="1000" b="1" dirty="0" smtClean="0">
                          <a:solidFill>
                            <a:schemeClr val="tx1"/>
                          </a:solidFill>
                        </a:rPr>
                        <a:t>Abhängigkeit</a:t>
                      </a:r>
                      <a:endParaRPr lang="de-CH" sz="1000" b="1" dirty="0">
                        <a:solidFill>
                          <a:schemeClr val="tx1"/>
                        </a:solidFill>
                      </a:endParaRPr>
                    </a:p>
                  </a:txBody>
                  <a:tcPr marL="36000" marR="18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95000"/>
                        </a:lnSpc>
                      </a:pPr>
                      <a:r>
                        <a:rPr lang="de-CH" sz="1000" b="1" dirty="0" smtClean="0">
                          <a:solidFill>
                            <a:schemeClr val="tx1"/>
                          </a:solidFill>
                        </a:rPr>
                        <a:t>Beschreibung</a:t>
                      </a:r>
                      <a:endParaRPr lang="de-CH" sz="1000" b="1" dirty="0">
                        <a:solidFill>
                          <a:schemeClr val="tx1"/>
                        </a:solidFill>
                      </a:endParaRPr>
                    </a:p>
                  </a:txBody>
                  <a:tcPr marL="36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r>
                        <a:rPr lang="de-CH" sz="1000" b="1" dirty="0" smtClean="0">
                          <a:solidFill>
                            <a:schemeClr val="tx1"/>
                          </a:solidFill>
                        </a:rPr>
                        <a:t>wird beeinflusst</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r>
                        <a:rPr lang="de-CH" sz="1000" b="1" dirty="0" smtClean="0">
                          <a:solidFill>
                            <a:schemeClr val="tx1"/>
                          </a:solidFill>
                        </a:rPr>
                        <a:t>beeinflusst andere</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61197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95000"/>
                        </a:lnSpc>
                        <a:spcAft>
                          <a:spcPts val="350"/>
                        </a:spcAft>
                      </a:pPr>
                      <a:r>
                        <a:rPr lang="de-CH" sz="1000" dirty="0" smtClean="0"/>
                        <a:t>Projekt SRAM</a:t>
                      </a:r>
                    </a:p>
                    <a:p>
                      <a:pPr marL="182563" indent="-90488">
                        <a:lnSpc>
                          <a:spcPct val="95000"/>
                        </a:lnSpc>
                        <a:spcAft>
                          <a:spcPts val="350"/>
                        </a:spcAft>
                        <a:buFont typeface="Arial" panose="020B0604020202020204" pitchFamily="34" charset="0"/>
                        <a:buChar char="•"/>
                      </a:pPr>
                      <a:r>
                        <a:rPr lang="de-CH" sz="1000" dirty="0" err="1" smtClean="0"/>
                        <a:t>Sandbox</a:t>
                      </a:r>
                      <a:endParaRPr lang="de-CH" sz="1000" dirty="0" smtClean="0"/>
                    </a:p>
                    <a:p>
                      <a:pPr marL="182563" indent="-90488">
                        <a:lnSpc>
                          <a:spcPct val="95000"/>
                        </a:lnSpc>
                        <a:spcAft>
                          <a:spcPts val="350"/>
                        </a:spcAft>
                        <a:buFont typeface="Arial" panose="020B0604020202020204" pitchFamily="34" charset="0"/>
                        <a:buChar char="•"/>
                      </a:pPr>
                      <a:r>
                        <a:rPr lang="de-CH" sz="1000" dirty="0" smtClean="0"/>
                        <a:t>Ext.</a:t>
                      </a:r>
                      <a:r>
                        <a:rPr lang="de-CH" sz="1000" baseline="0" dirty="0" smtClean="0"/>
                        <a:t> Berater</a:t>
                      </a:r>
                      <a:endParaRPr lang="de-CH" sz="1000" dirty="0" smtClean="0"/>
                    </a:p>
                  </a:txBody>
                  <a:tcPr marL="36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36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4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95000"/>
                        </a:lnSpc>
                        <a:spcAft>
                          <a:spcPts val="350"/>
                        </a:spcAft>
                      </a:pPr>
                      <a:r>
                        <a:rPr lang="de-CH" sz="1000" dirty="0" smtClean="0"/>
                        <a:t>…</a:t>
                      </a:r>
                    </a:p>
                  </a:txBody>
                  <a:tcPr marL="36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36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1934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95000"/>
                        </a:lnSpc>
                        <a:spcAft>
                          <a:spcPts val="350"/>
                        </a:spcAft>
                      </a:pPr>
                      <a:r>
                        <a:rPr lang="de-CH" sz="1000" dirty="0" smtClean="0"/>
                        <a:t>…</a:t>
                      </a:r>
                    </a:p>
                  </a:txBody>
                  <a:tcPr marL="36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36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34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95000"/>
                        </a:lnSpc>
                      </a:pPr>
                      <a:r>
                        <a:rPr lang="de-CH" sz="1000" dirty="0" smtClean="0">
                          <a:solidFill>
                            <a:schemeClr val="tx1"/>
                          </a:solidFill>
                        </a:rPr>
                        <a:t>…</a:t>
                      </a:r>
                      <a:endParaRPr lang="de-CH" sz="1000" dirty="0">
                        <a:solidFill>
                          <a:schemeClr val="tx1"/>
                        </a:solidFill>
                      </a:endParaRPr>
                    </a:p>
                  </a:txBody>
                  <a:tcPr marL="36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36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4"/>
                  </a:ext>
                </a:extLst>
              </a:tr>
            </a:tbl>
          </a:graphicData>
        </a:graphic>
      </p:graphicFrame>
      <p:sp>
        <p:nvSpPr>
          <p:cNvPr id="19" name="Oval 41"/>
          <p:cNvSpPr/>
          <p:nvPr/>
        </p:nvSpPr>
        <p:spPr>
          <a:xfrm>
            <a:off x="9701172" y="1858930"/>
            <a:ext cx="144599" cy="144599"/>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0" name="Oval 41"/>
          <p:cNvSpPr/>
          <p:nvPr/>
        </p:nvSpPr>
        <p:spPr>
          <a:xfrm>
            <a:off x="9701172" y="2038687"/>
            <a:ext cx="144599" cy="144599"/>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1" name="Oval 41"/>
          <p:cNvSpPr/>
          <p:nvPr/>
        </p:nvSpPr>
        <p:spPr>
          <a:xfrm>
            <a:off x="9380757" y="2205351"/>
            <a:ext cx="144599" cy="144599"/>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2" name="Oval 41"/>
          <p:cNvSpPr/>
          <p:nvPr/>
        </p:nvSpPr>
        <p:spPr>
          <a:xfrm>
            <a:off x="10100339" y="2401339"/>
            <a:ext cx="144599" cy="144599"/>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3" name="Oval 41"/>
          <p:cNvSpPr/>
          <p:nvPr/>
        </p:nvSpPr>
        <p:spPr>
          <a:xfrm>
            <a:off x="9380756" y="2599261"/>
            <a:ext cx="144599" cy="144599"/>
          </a:xfrm>
          <a:prstGeom prst="ellipse">
            <a:avLst/>
          </a:prstGeom>
          <a:solidFill>
            <a:srgbClr val="FF6307"/>
          </a:solidFill>
          <a:ln w="25400" cap="flat" cmpd="sng" algn="ctr">
            <a:noFill/>
            <a:prstDash val="solid"/>
          </a:ln>
          <a:effectLst/>
        </p:spPr>
        <p:txBody>
          <a:bodyPr rtlCol="0" anchor="ctr"/>
          <a:lstStyle/>
          <a:p>
            <a:pPr algn="ctr">
              <a:defRPr/>
            </a:pPr>
            <a:endParaRPr lang="de-CH" kern="0" dirty="0">
              <a:solidFill>
                <a:prstClr val="white"/>
              </a:solidFill>
              <a:latin typeface="Arial"/>
            </a:endParaRPr>
          </a:p>
        </p:txBody>
      </p:sp>
      <p:sp>
        <p:nvSpPr>
          <p:cNvPr id="24" name="Rectangle 195"/>
          <p:cNvSpPr/>
          <p:nvPr/>
        </p:nvSpPr>
        <p:spPr>
          <a:xfrm>
            <a:off x="1700275" y="6064870"/>
            <a:ext cx="4539865" cy="191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ctr" anchorCtr="0"/>
          <a:lstStyle/>
          <a:p>
            <a:pPr>
              <a:spcAft>
                <a:spcPts val="600"/>
              </a:spcAft>
            </a:pPr>
            <a:r>
              <a:rPr lang="de-CH" sz="800" baseline="30000" dirty="0">
                <a:solidFill>
                  <a:prstClr val="black"/>
                </a:solidFill>
                <a:latin typeface="Arial" panose="020B0604020202020204"/>
              </a:rPr>
              <a:t>1 </a:t>
            </a:r>
            <a:r>
              <a:rPr lang="de-CH" sz="800" dirty="0">
                <a:solidFill>
                  <a:prstClr val="black"/>
                </a:solidFill>
                <a:latin typeface="Arial" panose="020B0604020202020204"/>
              </a:rPr>
              <a:t>EW = Eintrittswahrscheinlichkeit, </a:t>
            </a:r>
            <a:r>
              <a:rPr lang="de-CH" sz="800" baseline="30000" dirty="0">
                <a:solidFill>
                  <a:prstClr val="black"/>
                </a:solidFill>
                <a:latin typeface="Arial" panose="020B0604020202020204"/>
              </a:rPr>
              <a:t>2</a:t>
            </a:r>
            <a:r>
              <a:rPr lang="de-CH" sz="800" dirty="0">
                <a:solidFill>
                  <a:prstClr val="black"/>
                </a:solidFill>
                <a:latin typeface="Arial" panose="020B0604020202020204"/>
              </a:rPr>
              <a:t> SA = Schadensausmass, </a:t>
            </a:r>
            <a:r>
              <a:rPr lang="de-CH" sz="800" baseline="30000" dirty="0">
                <a:solidFill>
                  <a:prstClr val="black"/>
                </a:solidFill>
                <a:latin typeface="Arial" panose="020B0604020202020204"/>
              </a:rPr>
              <a:t>3</a:t>
            </a:r>
            <a:r>
              <a:rPr lang="de-CH" sz="800" dirty="0">
                <a:solidFill>
                  <a:prstClr val="black"/>
                </a:solidFill>
                <a:latin typeface="Arial" panose="020B0604020202020204"/>
              </a:rPr>
              <a:t> RE = Risikoexposition</a:t>
            </a:r>
            <a:endParaRPr lang="de-CH" sz="800" baseline="30000" dirty="0">
              <a:solidFill>
                <a:prstClr val="black"/>
              </a:solidFill>
              <a:latin typeface="Arial" panose="020B0604020202020204"/>
            </a:endParaRPr>
          </a:p>
        </p:txBody>
      </p:sp>
      <p:sp>
        <p:nvSpPr>
          <p:cNvPr id="25" name="Titel 1"/>
          <p:cNvSpPr>
            <a:spLocks noGrp="1"/>
          </p:cNvSpPr>
          <p:nvPr>
            <p:ph type="title"/>
          </p:nvPr>
        </p:nvSpPr>
        <p:spPr>
          <a:xfrm>
            <a:off x="2135561" y="139045"/>
            <a:ext cx="7229157" cy="930400"/>
          </a:xfrm>
        </p:spPr>
        <p:txBody>
          <a:bodyPr/>
          <a:lstStyle/>
          <a:p>
            <a:pPr>
              <a:tabLst>
                <a:tab pos="1619250" algn="l"/>
                <a:tab pos="2867025" algn="l"/>
                <a:tab pos="4038600" algn="l"/>
                <a:tab pos="5019675" algn="l"/>
              </a:tabLst>
            </a:pPr>
            <a:r>
              <a:rPr lang="de-CH" sz="1600" dirty="0"/>
              <a:t>Projektauftrag	Projektname (2/4)</a:t>
            </a:r>
            <a:br>
              <a:rPr lang="de-CH" sz="1600" dirty="0"/>
            </a:br>
            <a:r>
              <a:rPr lang="de-CH" sz="900" dirty="0"/>
              <a:t/>
            </a:r>
            <a:br>
              <a:rPr lang="de-CH" sz="900" dirty="0"/>
            </a:br>
            <a:r>
              <a:rPr lang="de-CH" sz="1200" dirty="0"/>
              <a:t>Projektleiter: 	……	Projektnummer: 	……	</a:t>
            </a:r>
            <a:br>
              <a:rPr lang="de-CH" sz="1200" dirty="0"/>
            </a:br>
            <a:r>
              <a:rPr lang="de-CH" sz="1200" dirty="0"/>
              <a:t>Projektauftraggeber:	……</a:t>
            </a:r>
            <a:endParaRPr lang="de-CH" sz="1200" dirty="0"/>
          </a:p>
        </p:txBody>
      </p:sp>
    </p:spTree>
    <p:extLst>
      <p:ext uri="{BB962C8B-B14F-4D97-AF65-F5344CB8AC3E}">
        <p14:creationId xmlns:p14="http://schemas.microsoft.com/office/powerpoint/2010/main" val="374900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6208317" y="978377"/>
            <a:ext cx="4370658" cy="2875619"/>
            <a:chOff x="4993186" y="1412776"/>
            <a:chExt cx="4370658" cy="2875619"/>
          </a:xfrm>
        </p:grpSpPr>
        <p:sp>
          <p:nvSpPr>
            <p:cNvPr id="5" name="Rectangle 70"/>
            <p:cNvSpPr/>
            <p:nvPr/>
          </p:nvSpPr>
          <p:spPr>
            <a:xfrm>
              <a:off x="6349090" y="1661300"/>
              <a:ext cx="273034" cy="2627095"/>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GB" kern="0">
                <a:solidFill>
                  <a:prstClr val="white"/>
                </a:solidFill>
                <a:latin typeface="Arial"/>
              </a:endParaRPr>
            </a:p>
          </p:txBody>
        </p:sp>
        <p:sp>
          <p:nvSpPr>
            <p:cNvPr id="6" name="Rectangle 72"/>
            <p:cNvSpPr/>
            <p:nvPr/>
          </p:nvSpPr>
          <p:spPr>
            <a:xfrm>
              <a:off x="6893979" y="1661300"/>
              <a:ext cx="273034" cy="2627095"/>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GB" kern="0">
                <a:solidFill>
                  <a:prstClr val="white"/>
                </a:solidFill>
                <a:latin typeface="Arial"/>
              </a:endParaRPr>
            </a:p>
          </p:txBody>
        </p:sp>
        <p:sp>
          <p:nvSpPr>
            <p:cNvPr id="7" name="Rectangle 74"/>
            <p:cNvSpPr/>
            <p:nvPr/>
          </p:nvSpPr>
          <p:spPr>
            <a:xfrm>
              <a:off x="7438866" y="1661300"/>
              <a:ext cx="273034" cy="2627095"/>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GB" kern="0">
                <a:solidFill>
                  <a:prstClr val="white"/>
                </a:solidFill>
                <a:latin typeface="Arial"/>
              </a:endParaRPr>
            </a:p>
          </p:txBody>
        </p:sp>
        <p:sp>
          <p:nvSpPr>
            <p:cNvPr id="8" name="Rectangle 76"/>
            <p:cNvSpPr/>
            <p:nvPr/>
          </p:nvSpPr>
          <p:spPr>
            <a:xfrm>
              <a:off x="7983755" y="1661300"/>
              <a:ext cx="273034" cy="2627095"/>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GB" kern="0">
                <a:solidFill>
                  <a:prstClr val="white"/>
                </a:solidFill>
                <a:latin typeface="Arial"/>
              </a:endParaRPr>
            </a:p>
          </p:txBody>
        </p:sp>
        <p:sp>
          <p:nvSpPr>
            <p:cNvPr id="9" name="Rectangle 78"/>
            <p:cNvSpPr/>
            <p:nvPr/>
          </p:nvSpPr>
          <p:spPr>
            <a:xfrm>
              <a:off x="8528643" y="1661300"/>
              <a:ext cx="273034" cy="2627095"/>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GB" kern="0">
                <a:solidFill>
                  <a:prstClr val="white"/>
                </a:solidFill>
                <a:latin typeface="Arial"/>
              </a:endParaRPr>
            </a:p>
          </p:txBody>
        </p:sp>
        <p:sp>
          <p:nvSpPr>
            <p:cNvPr id="10" name="Rectangle 80"/>
            <p:cNvSpPr/>
            <p:nvPr/>
          </p:nvSpPr>
          <p:spPr>
            <a:xfrm>
              <a:off x="9073529" y="1661300"/>
              <a:ext cx="273034" cy="2627095"/>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GB" kern="0">
                <a:solidFill>
                  <a:prstClr val="white"/>
                </a:solidFill>
                <a:latin typeface="Arial"/>
              </a:endParaRPr>
            </a:p>
          </p:txBody>
        </p:sp>
        <p:sp>
          <p:nvSpPr>
            <p:cNvPr id="11" name="TextBox 82"/>
            <p:cNvSpPr txBox="1"/>
            <p:nvPr/>
          </p:nvSpPr>
          <p:spPr>
            <a:xfrm>
              <a:off x="6303948"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Q1</a:t>
              </a:r>
              <a:endParaRPr lang="en-GB" sz="800" kern="0" dirty="0">
                <a:solidFill>
                  <a:srgbClr val="FFFFFF">
                    <a:lumMod val="50000"/>
                  </a:srgbClr>
                </a:solidFill>
                <a:latin typeface="Arial"/>
              </a:endParaRPr>
            </a:p>
          </p:txBody>
        </p:sp>
        <p:sp>
          <p:nvSpPr>
            <p:cNvPr id="12" name="TextBox 83"/>
            <p:cNvSpPr txBox="1"/>
            <p:nvPr/>
          </p:nvSpPr>
          <p:spPr>
            <a:xfrm>
              <a:off x="6576086"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Q2</a:t>
              </a:r>
              <a:endParaRPr lang="en-GB" sz="800" kern="0" dirty="0">
                <a:solidFill>
                  <a:srgbClr val="FFFFFF">
                    <a:lumMod val="50000"/>
                  </a:srgbClr>
                </a:solidFill>
                <a:latin typeface="Arial"/>
              </a:endParaRPr>
            </a:p>
          </p:txBody>
        </p:sp>
        <p:sp>
          <p:nvSpPr>
            <p:cNvPr id="13" name="TextBox 84"/>
            <p:cNvSpPr txBox="1"/>
            <p:nvPr/>
          </p:nvSpPr>
          <p:spPr>
            <a:xfrm>
              <a:off x="6848222"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Q3</a:t>
              </a:r>
              <a:endParaRPr lang="en-GB" sz="800" kern="0" dirty="0">
                <a:solidFill>
                  <a:srgbClr val="FFFFFF">
                    <a:lumMod val="50000"/>
                  </a:srgbClr>
                </a:solidFill>
                <a:latin typeface="Arial"/>
              </a:endParaRPr>
            </a:p>
          </p:txBody>
        </p:sp>
        <p:sp>
          <p:nvSpPr>
            <p:cNvPr id="14" name="TextBox 88"/>
            <p:cNvSpPr txBox="1"/>
            <p:nvPr/>
          </p:nvSpPr>
          <p:spPr>
            <a:xfrm>
              <a:off x="7120360"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Q4</a:t>
              </a:r>
              <a:endParaRPr lang="en-GB" sz="800" kern="0" dirty="0">
                <a:solidFill>
                  <a:srgbClr val="FFFFFF">
                    <a:lumMod val="50000"/>
                  </a:srgbClr>
                </a:solidFill>
                <a:latin typeface="Arial"/>
              </a:endParaRPr>
            </a:p>
          </p:txBody>
        </p:sp>
        <p:sp>
          <p:nvSpPr>
            <p:cNvPr id="15" name="TextBox 89"/>
            <p:cNvSpPr txBox="1"/>
            <p:nvPr/>
          </p:nvSpPr>
          <p:spPr>
            <a:xfrm>
              <a:off x="7392497"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Q1</a:t>
              </a:r>
              <a:endParaRPr lang="en-GB" sz="800" kern="0" dirty="0">
                <a:solidFill>
                  <a:srgbClr val="FFFFFF">
                    <a:lumMod val="50000"/>
                  </a:srgbClr>
                </a:solidFill>
                <a:latin typeface="Arial"/>
              </a:endParaRPr>
            </a:p>
          </p:txBody>
        </p:sp>
        <p:sp>
          <p:nvSpPr>
            <p:cNvPr id="16" name="TextBox 90"/>
            <p:cNvSpPr txBox="1"/>
            <p:nvPr/>
          </p:nvSpPr>
          <p:spPr>
            <a:xfrm>
              <a:off x="7664632"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Q2</a:t>
              </a:r>
              <a:endParaRPr lang="en-GB" sz="800" kern="0" dirty="0">
                <a:solidFill>
                  <a:srgbClr val="FFFFFF">
                    <a:lumMod val="50000"/>
                  </a:srgbClr>
                </a:solidFill>
                <a:latin typeface="Arial"/>
              </a:endParaRPr>
            </a:p>
          </p:txBody>
        </p:sp>
        <p:sp>
          <p:nvSpPr>
            <p:cNvPr id="17" name="TextBox 91"/>
            <p:cNvSpPr txBox="1"/>
            <p:nvPr/>
          </p:nvSpPr>
          <p:spPr>
            <a:xfrm>
              <a:off x="7936771"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Q3</a:t>
              </a:r>
              <a:endParaRPr lang="en-GB" sz="800" kern="0" dirty="0">
                <a:solidFill>
                  <a:srgbClr val="FFFFFF">
                    <a:lumMod val="50000"/>
                  </a:srgbClr>
                </a:solidFill>
                <a:latin typeface="Arial"/>
              </a:endParaRPr>
            </a:p>
          </p:txBody>
        </p:sp>
        <p:sp>
          <p:nvSpPr>
            <p:cNvPr id="18" name="TextBox 92"/>
            <p:cNvSpPr txBox="1"/>
            <p:nvPr/>
          </p:nvSpPr>
          <p:spPr>
            <a:xfrm>
              <a:off x="8208908"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Q4</a:t>
              </a:r>
              <a:endParaRPr lang="en-GB" sz="800" kern="0" dirty="0">
                <a:solidFill>
                  <a:srgbClr val="FFFFFF">
                    <a:lumMod val="50000"/>
                  </a:srgbClr>
                </a:solidFill>
                <a:latin typeface="Arial"/>
              </a:endParaRPr>
            </a:p>
          </p:txBody>
        </p:sp>
        <p:sp>
          <p:nvSpPr>
            <p:cNvPr id="19" name="TextBox 97"/>
            <p:cNvSpPr txBox="1"/>
            <p:nvPr/>
          </p:nvSpPr>
          <p:spPr>
            <a:xfrm>
              <a:off x="8481043"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S1</a:t>
              </a:r>
              <a:endParaRPr lang="en-GB" sz="800" kern="0" dirty="0">
                <a:solidFill>
                  <a:srgbClr val="FFFFFF">
                    <a:lumMod val="50000"/>
                  </a:srgbClr>
                </a:solidFill>
                <a:latin typeface="Arial"/>
              </a:endParaRPr>
            </a:p>
          </p:txBody>
        </p:sp>
        <p:sp>
          <p:nvSpPr>
            <p:cNvPr id="20" name="TextBox 98"/>
            <p:cNvSpPr txBox="1"/>
            <p:nvPr/>
          </p:nvSpPr>
          <p:spPr>
            <a:xfrm>
              <a:off x="8753185" y="1802719"/>
              <a:ext cx="353330" cy="123111"/>
            </a:xfrm>
            <a:prstGeom prst="rect">
              <a:avLst/>
            </a:prstGeom>
            <a:noFill/>
          </p:spPr>
          <p:txBody>
            <a:bodyPr wrap="square" lIns="0" tIns="0" rIns="0" bIns="0" rtlCol="0">
              <a:spAutoFit/>
            </a:bodyPr>
            <a:lstStyle/>
            <a:p>
              <a:pPr algn="ctr">
                <a:defRPr/>
              </a:pPr>
              <a:r>
                <a:rPr lang="de-DE" sz="800" kern="0" dirty="0">
                  <a:solidFill>
                    <a:srgbClr val="FFFFFF">
                      <a:lumMod val="50000"/>
                    </a:srgbClr>
                  </a:solidFill>
                  <a:latin typeface="Arial"/>
                </a:rPr>
                <a:t>S2</a:t>
              </a:r>
              <a:endParaRPr lang="en-GB" sz="800" kern="0" dirty="0">
                <a:solidFill>
                  <a:srgbClr val="FFFFFF">
                    <a:lumMod val="50000"/>
                  </a:srgbClr>
                </a:solidFill>
                <a:latin typeface="Arial"/>
              </a:endParaRPr>
            </a:p>
          </p:txBody>
        </p:sp>
        <p:cxnSp>
          <p:nvCxnSpPr>
            <p:cNvPr id="21" name="Straight Connector 101"/>
            <p:cNvCxnSpPr/>
            <p:nvPr/>
          </p:nvCxnSpPr>
          <p:spPr>
            <a:xfrm flipV="1">
              <a:off x="6351298" y="1942873"/>
              <a:ext cx="2995149" cy="1"/>
            </a:xfrm>
            <a:prstGeom prst="line">
              <a:avLst/>
            </a:prstGeom>
            <a:noFill/>
            <a:ln w="9525" cap="flat" cmpd="sng" algn="ctr">
              <a:solidFill>
                <a:srgbClr val="D8D8D8">
                  <a:lumMod val="75000"/>
                </a:srgbClr>
              </a:solidFill>
              <a:prstDash val="solid"/>
            </a:ln>
            <a:effectLst/>
          </p:spPr>
        </p:cxnSp>
        <p:sp>
          <p:nvSpPr>
            <p:cNvPr id="22" name="TextBox 103"/>
            <p:cNvSpPr txBox="1"/>
            <p:nvPr/>
          </p:nvSpPr>
          <p:spPr>
            <a:xfrm>
              <a:off x="6343070" y="1692727"/>
              <a:ext cx="1095795" cy="123111"/>
            </a:xfrm>
            <a:prstGeom prst="rect">
              <a:avLst/>
            </a:prstGeom>
            <a:noFill/>
          </p:spPr>
          <p:txBody>
            <a:bodyPr wrap="square" lIns="0" tIns="0" rIns="0" bIns="0" rtlCol="0">
              <a:spAutoFit/>
            </a:bodyPr>
            <a:lstStyle/>
            <a:p>
              <a:pPr algn="ctr">
                <a:defRPr/>
              </a:pPr>
              <a:r>
                <a:rPr lang="de-DE" sz="800" kern="0" dirty="0">
                  <a:solidFill>
                    <a:prstClr val="black"/>
                  </a:solidFill>
                  <a:latin typeface="Arial"/>
                </a:rPr>
                <a:t>2015</a:t>
              </a:r>
              <a:endParaRPr lang="en-GB" sz="800" kern="0" dirty="0">
                <a:solidFill>
                  <a:prstClr val="black"/>
                </a:solidFill>
                <a:latin typeface="Arial"/>
              </a:endParaRPr>
            </a:p>
          </p:txBody>
        </p:sp>
        <p:sp>
          <p:nvSpPr>
            <p:cNvPr id="23" name="TextBox 104"/>
            <p:cNvSpPr txBox="1"/>
            <p:nvPr/>
          </p:nvSpPr>
          <p:spPr>
            <a:xfrm>
              <a:off x="7435208" y="1692039"/>
              <a:ext cx="1095795" cy="123111"/>
            </a:xfrm>
            <a:prstGeom prst="rect">
              <a:avLst/>
            </a:prstGeom>
            <a:noFill/>
          </p:spPr>
          <p:txBody>
            <a:bodyPr wrap="square" lIns="0" tIns="0" rIns="0" bIns="0" rtlCol="0">
              <a:spAutoFit/>
            </a:bodyPr>
            <a:lstStyle/>
            <a:p>
              <a:pPr algn="ctr">
                <a:defRPr/>
              </a:pPr>
              <a:r>
                <a:rPr lang="de-DE" sz="800" kern="0" dirty="0">
                  <a:solidFill>
                    <a:prstClr val="black"/>
                  </a:solidFill>
                  <a:latin typeface="Arial"/>
                </a:rPr>
                <a:t>2016</a:t>
              </a:r>
              <a:endParaRPr lang="en-GB" sz="800" kern="0" dirty="0">
                <a:solidFill>
                  <a:prstClr val="black"/>
                </a:solidFill>
                <a:latin typeface="Arial"/>
              </a:endParaRPr>
            </a:p>
          </p:txBody>
        </p:sp>
        <p:sp>
          <p:nvSpPr>
            <p:cNvPr id="24" name="TextBox 105"/>
            <p:cNvSpPr txBox="1"/>
            <p:nvPr/>
          </p:nvSpPr>
          <p:spPr>
            <a:xfrm>
              <a:off x="8527343" y="1689565"/>
              <a:ext cx="546187" cy="123111"/>
            </a:xfrm>
            <a:prstGeom prst="rect">
              <a:avLst/>
            </a:prstGeom>
            <a:noFill/>
          </p:spPr>
          <p:txBody>
            <a:bodyPr wrap="square" lIns="0" tIns="0" rIns="0" bIns="0" rtlCol="0">
              <a:spAutoFit/>
            </a:bodyPr>
            <a:lstStyle/>
            <a:p>
              <a:pPr algn="ctr">
                <a:defRPr/>
              </a:pPr>
              <a:r>
                <a:rPr lang="de-DE" sz="800" kern="0" dirty="0">
                  <a:solidFill>
                    <a:prstClr val="black"/>
                  </a:solidFill>
                  <a:latin typeface="Arial"/>
                </a:rPr>
                <a:t>2017</a:t>
              </a:r>
              <a:endParaRPr lang="en-GB" sz="800" kern="0" dirty="0">
                <a:solidFill>
                  <a:prstClr val="black"/>
                </a:solidFill>
                <a:latin typeface="Arial"/>
              </a:endParaRPr>
            </a:p>
          </p:txBody>
        </p:sp>
        <p:sp>
          <p:nvSpPr>
            <p:cNvPr id="25" name="TextBox 106"/>
            <p:cNvSpPr txBox="1"/>
            <p:nvPr/>
          </p:nvSpPr>
          <p:spPr>
            <a:xfrm>
              <a:off x="9056430" y="1690184"/>
              <a:ext cx="307414" cy="123111"/>
            </a:xfrm>
            <a:prstGeom prst="rect">
              <a:avLst/>
            </a:prstGeom>
            <a:noFill/>
          </p:spPr>
          <p:txBody>
            <a:bodyPr wrap="square" lIns="0" tIns="0" rIns="0" bIns="0" rtlCol="0">
              <a:spAutoFit/>
            </a:bodyPr>
            <a:lstStyle/>
            <a:p>
              <a:pPr algn="ctr">
                <a:defRPr/>
              </a:pPr>
              <a:r>
                <a:rPr lang="de-DE" sz="800" kern="0" dirty="0">
                  <a:solidFill>
                    <a:prstClr val="black"/>
                  </a:solidFill>
                  <a:latin typeface="Arial"/>
                </a:rPr>
                <a:t>2018</a:t>
              </a:r>
              <a:endParaRPr lang="en-GB" sz="800" kern="0" dirty="0">
                <a:solidFill>
                  <a:prstClr val="black"/>
                </a:solidFill>
                <a:latin typeface="Arial"/>
              </a:endParaRPr>
            </a:p>
          </p:txBody>
        </p:sp>
        <p:sp>
          <p:nvSpPr>
            <p:cNvPr id="26" name="TextBox 66"/>
            <p:cNvSpPr txBox="1"/>
            <p:nvPr/>
          </p:nvSpPr>
          <p:spPr>
            <a:xfrm>
              <a:off x="6343073" y="1661300"/>
              <a:ext cx="3003371" cy="2627095"/>
            </a:xfrm>
            <a:prstGeom prst="rect">
              <a:avLst/>
            </a:prstGeom>
            <a:noFill/>
            <a:ln w="9525">
              <a:solidFill>
                <a:sysClr val="window" lastClr="FFFFFF">
                  <a:lumMod val="65000"/>
                </a:sysClr>
              </a:solidFill>
            </a:ln>
          </p:spPr>
          <p:txBody>
            <a:bodyPr wrap="square" lIns="72000" tIns="36000" rIns="72000" bIns="36000" rtlCol="0">
              <a:noAutofit/>
            </a:bodyPr>
            <a:lstStyle/>
            <a:p>
              <a:pPr>
                <a:spcAft>
                  <a:spcPts val="300"/>
                </a:spcAft>
                <a:tabLst>
                  <a:tab pos="1974850" algn="r"/>
                </a:tabLst>
                <a:defRPr/>
              </a:pPr>
              <a:endParaRPr lang="de-DE" sz="1000" kern="0" dirty="0">
                <a:solidFill>
                  <a:prstClr val="black"/>
                </a:solidFill>
                <a:latin typeface="Arial"/>
              </a:endParaRPr>
            </a:p>
          </p:txBody>
        </p:sp>
        <p:cxnSp>
          <p:nvCxnSpPr>
            <p:cNvPr id="27" name="Straight Connector 94"/>
            <p:cNvCxnSpPr/>
            <p:nvPr/>
          </p:nvCxnSpPr>
          <p:spPr>
            <a:xfrm>
              <a:off x="7438866" y="1661300"/>
              <a:ext cx="0" cy="2627095"/>
            </a:xfrm>
            <a:prstGeom prst="line">
              <a:avLst/>
            </a:prstGeom>
            <a:noFill/>
            <a:ln w="9525" cap="flat" cmpd="sng" algn="ctr">
              <a:solidFill>
                <a:srgbClr val="D8D8D8">
                  <a:lumMod val="75000"/>
                </a:srgbClr>
              </a:solidFill>
              <a:prstDash val="solid"/>
            </a:ln>
            <a:effectLst/>
          </p:spPr>
        </p:cxnSp>
        <p:cxnSp>
          <p:nvCxnSpPr>
            <p:cNvPr id="28" name="Straight Connector 94"/>
            <p:cNvCxnSpPr/>
            <p:nvPr/>
          </p:nvCxnSpPr>
          <p:spPr>
            <a:xfrm>
              <a:off x="8528643" y="1661300"/>
              <a:ext cx="0" cy="2627095"/>
            </a:xfrm>
            <a:prstGeom prst="line">
              <a:avLst/>
            </a:prstGeom>
            <a:noFill/>
            <a:ln w="9525" cap="flat" cmpd="sng" algn="ctr">
              <a:solidFill>
                <a:srgbClr val="D8D8D8">
                  <a:lumMod val="75000"/>
                </a:srgbClr>
              </a:solidFill>
              <a:prstDash val="solid"/>
            </a:ln>
            <a:effectLst/>
          </p:spPr>
        </p:cxnSp>
        <p:cxnSp>
          <p:nvCxnSpPr>
            <p:cNvPr id="29" name="Straight Connector 94"/>
            <p:cNvCxnSpPr/>
            <p:nvPr/>
          </p:nvCxnSpPr>
          <p:spPr>
            <a:xfrm>
              <a:off x="9073529" y="1661300"/>
              <a:ext cx="0" cy="2627095"/>
            </a:xfrm>
            <a:prstGeom prst="line">
              <a:avLst/>
            </a:prstGeom>
            <a:noFill/>
            <a:ln w="9525" cap="flat" cmpd="sng" algn="ctr">
              <a:solidFill>
                <a:srgbClr val="D8D8D8">
                  <a:lumMod val="75000"/>
                </a:srgbClr>
              </a:solidFill>
              <a:prstDash val="solid"/>
            </a:ln>
            <a:effectLst/>
          </p:spPr>
        </p:cxnSp>
        <p:sp>
          <p:nvSpPr>
            <p:cNvPr id="30" name="Rectangle 4"/>
            <p:cNvSpPr/>
            <p:nvPr/>
          </p:nvSpPr>
          <p:spPr>
            <a:xfrm>
              <a:off x="4993186" y="1412776"/>
              <a:ext cx="4352033"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DE" sz="1200" b="1" kern="0" dirty="0">
                  <a:solidFill>
                    <a:srgbClr val="FFFFFF"/>
                  </a:solidFill>
                  <a:latin typeface="Arial"/>
                </a:rPr>
                <a:t>Vorgehen / Meilensteine / Termine</a:t>
              </a:r>
              <a:endParaRPr lang="en-GB" sz="1200" b="1" kern="0" dirty="0">
                <a:solidFill>
                  <a:srgbClr val="FFFFFF"/>
                </a:solidFill>
                <a:latin typeface="Arial"/>
              </a:endParaRPr>
            </a:p>
          </p:txBody>
        </p:sp>
        <p:sp>
          <p:nvSpPr>
            <p:cNvPr id="31" name="TextBox 66"/>
            <p:cNvSpPr txBox="1"/>
            <p:nvPr/>
          </p:nvSpPr>
          <p:spPr>
            <a:xfrm>
              <a:off x="4997431" y="1661300"/>
              <a:ext cx="1345639" cy="2627095"/>
            </a:xfrm>
            <a:prstGeom prst="rect">
              <a:avLst/>
            </a:prstGeom>
            <a:noFill/>
            <a:ln w="9525">
              <a:solidFill>
                <a:sysClr val="window" lastClr="FFFFFF">
                  <a:lumMod val="65000"/>
                </a:sysClr>
              </a:solidFill>
            </a:ln>
          </p:spPr>
          <p:txBody>
            <a:bodyPr wrap="square" lIns="72000" tIns="36000" rIns="72000" bIns="36000" rtlCol="0">
              <a:noAutofit/>
            </a:bodyPr>
            <a:lstStyle/>
            <a:p>
              <a:pPr>
                <a:spcAft>
                  <a:spcPts val="300"/>
                </a:spcAft>
                <a:tabLst>
                  <a:tab pos="1974850" algn="r"/>
                </a:tabLst>
                <a:defRPr/>
              </a:pPr>
              <a:endParaRPr lang="de-DE" sz="1000" kern="0" dirty="0">
                <a:solidFill>
                  <a:prstClr val="black"/>
                </a:solidFill>
                <a:latin typeface="Arial"/>
              </a:endParaRPr>
            </a:p>
          </p:txBody>
        </p:sp>
      </p:grpSp>
      <p:sp>
        <p:nvSpPr>
          <p:cNvPr id="32" name="Text Box 71"/>
          <p:cNvSpPr txBox="1">
            <a:spLocks noChangeArrowheads="1"/>
          </p:cNvSpPr>
          <p:nvPr>
            <p:custDataLst>
              <p:tags r:id="rId1"/>
            </p:custDataLst>
          </p:nvPr>
        </p:nvSpPr>
        <p:spPr bwMode="auto">
          <a:xfrm>
            <a:off x="6275402" y="1512459"/>
            <a:ext cx="1323904" cy="1397997"/>
          </a:xfrm>
          <a:prstGeom prst="rect">
            <a:avLst/>
          </a:prstGeom>
          <a:noFill/>
          <a:ln w="9525" algn="ctr">
            <a:noFill/>
            <a:miter lim="800000"/>
            <a:headEnd/>
            <a:tailEnd/>
          </a:ln>
          <a:effectLst>
            <a:prstShdw prst="shdw17" dist="17961" dir="2700000">
              <a:srgbClr val="FFFFFF">
                <a:gamma/>
                <a:shade val="60000"/>
                <a:invGamma/>
              </a:srgbClr>
            </a:prstShdw>
          </a:effectLst>
        </p:spPr>
        <p:txBody>
          <a:bodyPr wrap="square" lIns="36000" tIns="0" rIns="0" bIns="0">
            <a:noAutofit/>
          </a:bodyPr>
          <a:lstStyle/>
          <a:p>
            <a:pPr>
              <a:spcAft>
                <a:spcPts val="200"/>
              </a:spcAft>
              <a:defRPr/>
            </a:pPr>
            <a:r>
              <a:rPr lang="de-CH" sz="1000" dirty="0">
                <a:solidFill>
                  <a:prstClr val="black"/>
                </a:solidFill>
                <a:latin typeface="Arial"/>
              </a:rPr>
              <a:t>PSA / Gremien</a:t>
            </a:r>
          </a:p>
          <a:p>
            <a:pPr marL="92075" indent="-92075">
              <a:spcAft>
                <a:spcPts val="200"/>
              </a:spcAft>
              <a:buFont typeface="Arial" panose="020B0604020202020204" pitchFamily="34" charset="0"/>
              <a:buChar char="•"/>
              <a:defRPr/>
            </a:pPr>
            <a:r>
              <a:rPr lang="de-CH" sz="1000" dirty="0">
                <a:solidFill>
                  <a:prstClr val="black"/>
                </a:solidFill>
                <a:latin typeface="Arial"/>
              </a:rPr>
              <a:t>Phase 1 (inkl. MS)</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1</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2</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3</a:t>
            </a:r>
          </a:p>
          <a:p>
            <a:pPr marL="92075" indent="-92075">
              <a:spcAft>
                <a:spcPts val="200"/>
              </a:spcAft>
              <a:buFont typeface="Arial" panose="020B0604020202020204" pitchFamily="34" charset="0"/>
              <a:buChar char="•"/>
              <a:defRPr/>
            </a:pPr>
            <a:r>
              <a:rPr lang="de-CH" sz="1000" dirty="0">
                <a:solidFill>
                  <a:prstClr val="black"/>
                </a:solidFill>
                <a:latin typeface="Arial"/>
              </a:rPr>
              <a:t>Phase 2 (inkl. MS)</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4</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5</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6</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7</a:t>
            </a:r>
          </a:p>
          <a:p>
            <a:pPr marL="92075" indent="-92075">
              <a:spcAft>
                <a:spcPts val="200"/>
              </a:spcAft>
              <a:buFont typeface="Arial" panose="020B0604020202020204" pitchFamily="34" charset="0"/>
              <a:buChar char="•"/>
              <a:defRPr/>
            </a:pPr>
            <a:r>
              <a:rPr lang="de-CH" sz="1000" dirty="0">
                <a:solidFill>
                  <a:prstClr val="black"/>
                </a:solidFill>
                <a:latin typeface="Arial"/>
              </a:rPr>
              <a:t>Phase 3 (inkl. MS)</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8</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9</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10</a:t>
            </a:r>
          </a:p>
          <a:p>
            <a:pPr marL="266700" indent="-85725" defTabSz="914180">
              <a:spcAft>
                <a:spcPts val="200"/>
              </a:spcAft>
              <a:buFont typeface="Arial" pitchFamily="34" charset="0"/>
              <a:buChar char="•"/>
              <a:defRPr/>
            </a:pPr>
            <a:r>
              <a:rPr lang="de-CH" sz="800" kern="0" dirty="0">
                <a:solidFill>
                  <a:srgbClr val="000000"/>
                </a:solidFill>
                <a:latin typeface="Arial"/>
                <a:cs typeface="Arial" panose="020B0604020202020204" pitchFamily="34" charset="0"/>
              </a:rPr>
              <a:t>Arbeitspaket 11</a:t>
            </a:r>
          </a:p>
        </p:txBody>
      </p:sp>
      <p:sp>
        <p:nvSpPr>
          <p:cNvPr id="33" name="Rectangle 1"/>
          <p:cNvSpPr/>
          <p:nvPr/>
        </p:nvSpPr>
        <p:spPr>
          <a:xfrm>
            <a:off x="1775520" y="1229221"/>
            <a:ext cx="4353028" cy="2627095"/>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a:defRPr/>
            </a:pPr>
            <a:endParaRPr lang="de-CH" sz="1000" kern="0" dirty="0">
              <a:solidFill>
                <a:prstClr val="black"/>
              </a:solidFill>
              <a:latin typeface="Arial"/>
            </a:endParaRPr>
          </a:p>
        </p:txBody>
      </p:sp>
      <p:sp>
        <p:nvSpPr>
          <p:cNvPr id="34" name="Rectangle 4"/>
          <p:cNvSpPr/>
          <p:nvPr/>
        </p:nvSpPr>
        <p:spPr>
          <a:xfrm>
            <a:off x="1775520" y="978375"/>
            <a:ext cx="4353028"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Projektorganisation</a:t>
            </a:r>
          </a:p>
        </p:txBody>
      </p:sp>
      <p:sp>
        <p:nvSpPr>
          <p:cNvPr id="35" name="Rechteck 34"/>
          <p:cNvSpPr/>
          <p:nvPr>
            <p:custDataLst>
              <p:tags r:id="rId2"/>
            </p:custDataLst>
          </p:nvPr>
        </p:nvSpPr>
        <p:spPr bwMode="auto">
          <a:xfrm>
            <a:off x="2854057" y="1277818"/>
            <a:ext cx="2151801" cy="428181"/>
          </a:xfrm>
          <a:prstGeom prst="rect">
            <a:avLst/>
          </a:prstGeom>
          <a:solidFill>
            <a:srgbClr val="FFFFFF">
              <a:lumMod val="75000"/>
            </a:srgbClr>
          </a:solidFill>
          <a:ln w="6350" cap="flat" cmpd="sng" algn="ctr">
            <a:solidFill>
              <a:sysClr val="windowText" lastClr="000000"/>
            </a:solidFill>
            <a:prstDash val="solid"/>
            <a:round/>
            <a:headEnd type="none" w="sm" len="sm"/>
            <a:tailEnd type="none" w="sm" len="sm"/>
          </a:ln>
          <a:effectLst/>
        </p:spPr>
        <p:txBody>
          <a:bodyPr vert="horz" wrap="square" lIns="91440" tIns="180000" rIns="91440" bIns="45720" numCol="1" rtlCol="0" anchor="b" anchorCtr="0" compatLnSpc="1">
            <a:prstTxWarp prst="textNoShape">
              <a:avLst/>
            </a:prstTxWarp>
          </a:bodyPr>
          <a:lstStyle/>
          <a:p>
            <a:pPr algn="ctr" eaLnBrk="0" fontAlgn="base" hangingPunct="0">
              <a:spcBef>
                <a:spcPct val="0"/>
              </a:spcBef>
              <a:spcAft>
                <a:spcPct val="0"/>
              </a:spcAft>
              <a:defRPr/>
            </a:pPr>
            <a:r>
              <a:rPr lang="de-CH" sz="800" b="1" kern="0" dirty="0" err="1">
                <a:solidFill>
                  <a:prstClr val="white"/>
                </a:solidFill>
                <a:latin typeface="Arial"/>
              </a:rPr>
              <a:t>Steering</a:t>
            </a:r>
            <a:r>
              <a:rPr lang="de-CH" sz="800" b="1" kern="0" dirty="0">
                <a:solidFill>
                  <a:prstClr val="white"/>
                </a:solidFill>
                <a:latin typeface="Arial"/>
              </a:rPr>
              <a:t> </a:t>
            </a:r>
            <a:r>
              <a:rPr lang="de-CH" sz="800" b="1" kern="0" dirty="0" err="1">
                <a:solidFill>
                  <a:prstClr val="white"/>
                </a:solidFill>
                <a:latin typeface="Arial"/>
              </a:rPr>
              <a:t>Committee</a:t>
            </a:r>
            <a:endParaRPr lang="de-CH" sz="800" b="1" kern="0" dirty="0">
              <a:solidFill>
                <a:prstClr val="white"/>
              </a:solidFill>
              <a:latin typeface="Arial"/>
            </a:endParaRPr>
          </a:p>
        </p:txBody>
      </p:sp>
      <p:sp>
        <p:nvSpPr>
          <p:cNvPr id="36" name="Rechteck 35"/>
          <p:cNvSpPr/>
          <p:nvPr>
            <p:custDataLst>
              <p:tags r:id="rId3"/>
            </p:custDataLst>
          </p:nvPr>
        </p:nvSpPr>
        <p:spPr bwMode="auto">
          <a:xfrm>
            <a:off x="3124591" y="1326056"/>
            <a:ext cx="1613851" cy="201821"/>
          </a:xfrm>
          <a:prstGeom prst="rect">
            <a:avLst/>
          </a:prstGeom>
          <a:solidFill>
            <a:srgbClr val="FFFFFF">
              <a:lumMod val="75000"/>
            </a:srgbClr>
          </a:solidFill>
          <a:ln w="6350" cap="flat" cmpd="sng" algn="ctr">
            <a:solidFill>
              <a:sysClr val="windowText" lastClr="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white"/>
                </a:solidFill>
                <a:latin typeface="Arial"/>
              </a:rPr>
              <a:t>Projektauftraggeber</a:t>
            </a:r>
          </a:p>
        </p:txBody>
      </p:sp>
      <p:sp>
        <p:nvSpPr>
          <p:cNvPr id="37" name="Rechteck 36"/>
          <p:cNvSpPr/>
          <p:nvPr>
            <p:custDataLst>
              <p:tags r:id="rId4"/>
            </p:custDataLst>
          </p:nvPr>
        </p:nvSpPr>
        <p:spPr bwMode="auto">
          <a:xfrm>
            <a:off x="3975804" y="2718062"/>
            <a:ext cx="951646" cy="315553"/>
          </a:xfrm>
          <a:prstGeom prst="rect">
            <a:avLst/>
          </a:prstGeom>
          <a:solidFill>
            <a:srgbClr val="FFFFFF">
              <a:lumMod val="75000"/>
            </a:srgbClr>
          </a:solidFill>
          <a:ln w="6350" cap="flat" cmpd="sng" algn="ctr">
            <a:solidFill>
              <a:sysClr val="windowText" lastClr="000000"/>
            </a:solidFill>
            <a:prstDash val="solid"/>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white"/>
                </a:solidFill>
                <a:latin typeface="Arial"/>
              </a:rPr>
              <a:t>Teilprojektleiter</a:t>
            </a:r>
          </a:p>
          <a:p>
            <a:pPr algn="ctr" eaLnBrk="0" fontAlgn="base" hangingPunct="0">
              <a:spcBef>
                <a:spcPct val="0"/>
              </a:spcBef>
              <a:spcAft>
                <a:spcPct val="0"/>
              </a:spcAft>
              <a:defRPr/>
            </a:pPr>
            <a:r>
              <a:rPr lang="de-CH" sz="800" kern="0" dirty="0">
                <a:solidFill>
                  <a:prstClr val="white"/>
                </a:solidFill>
                <a:latin typeface="Arial"/>
              </a:rPr>
              <a:t>Projektmitarbeiter</a:t>
            </a:r>
          </a:p>
        </p:txBody>
      </p:sp>
      <p:sp>
        <p:nvSpPr>
          <p:cNvPr id="38" name="Rechteck 37"/>
          <p:cNvSpPr/>
          <p:nvPr>
            <p:custDataLst>
              <p:tags r:id="rId5"/>
            </p:custDataLst>
          </p:nvPr>
        </p:nvSpPr>
        <p:spPr bwMode="auto">
          <a:xfrm>
            <a:off x="1850176" y="2718062"/>
            <a:ext cx="951646" cy="315553"/>
          </a:xfrm>
          <a:prstGeom prst="rect">
            <a:avLst/>
          </a:prstGeom>
          <a:solidFill>
            <a:srgbClr val="FFFFFF">
              <a:lumMod val="75000"/>
            </a:srgbClr>
          </a:solidFill>
          <a:ln w="6350" cap="flat" cmpd="sng" algn="ctr">
            <a:solidFill>
              <a:sysClr val="windowText" lastClr="000000"/>
            </a:solidFill>
            <a:prstDash val="solid"/>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white"/>
                </a:solidFill>
                <a:latin typeface="Arial"/>
              </a:rPr>
              <a:t>Teilprojektleiter</a:t>
            </a:r>
          </a:p>
          <a:p>
            <a:pPr algn="ctr" eaLnBrk="0" fontAlgn="base" hangingPunct="0">
              <a:spcBef>
                <a:spcPct val="0"/>
              </a:spcBef>
              <a:spcAft>
                <a:spcPct val="0"/>
              </a:spcAft>
              <a:defRPr/>
            </a:pPr>
            <a:r>
              <a:rPr lang="de-CH" sz="800" kern="0" dirty="0">
                <a:solidFill>
                  <a:prstClr val="white"/>
                </a:solidFill>
                <a:latin typeface="Arial"/>
              </a:rPr>
              <a:t>Projektmitarbeiter</a:t>
            </a:r>
          </a:p>
        </p:txBody>
      </p:sp>
      <p:sp>
        <p:nvSpPr>
          <p:cNvPr id="39" name="Rechteck 38"/>
          <p:cNvSpPr/>
          <p:nvPr>
            <p:custDataLst>
              <p:tags r:id="rId6"/>
            </p:custDataLst>
          </p:nvPr>
        </p:nvSpPr>
        <p:spPr bwMode="auto">
          <a:xfrm>
            <a:off x="5038618" y="2718062"/>
            <a:ext cx="951646" cy="315553"/>
          </a:xfrm>
          <a:prstGeom prst="rect">
            <a:avLst/>
          </a:prstGeom>
          <a:solidFill>
            <a:srgbClr val="FFFFFF">
              <a:lumMod val="75000"/>
            </a:srgbClr>
          </a:solidFill>
          <a:ln w="6350" cap="flat" cmpd="sng" algn="ctr">
            <a:solidFill>
              <a:sysClr val="windowText" lastClr="000000"/>
            </a:solidFill>
            <a:prstDash val="solid"/>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white"/>
                </a:solidFill>
                <a:latin typeface="Arial"/>
              </a:rPr>
              <a:t>Teilprojektleiter</a:t>
            </a:r>
          </a:p>
          <a:p>
            <a:pPr algn="ctr" eaLnBrk="0" fontAlgn="base" hangingPunct="0">
              <a:spcBef>
                <a:spcPct val="0"/>
              </a:spcBef>
              <a:spcAft>
                <a:spcPct val="0"/>
              </a:spcAft>
              <a:defRPr/>
            </a:pPr>
            <a:r>
              <a:rPr lang="de-CH" sz="800" kern="0" dirty="0">
                <a:solidFill>
                  <a:prstClr val="white"/>
                </a:solidFill>
                <a:latin typeface="Arial"/>
              </a:rPr>
              <a:t>Projektmitarbeiter</a:t>
            </a:r>
          </a:p>
        </p:txBody>
      </p:sp>
      <p:sp>
        <p:nvSpPr>
          <p:cNvPr id="40" name="Rechteck 39"/>
          <p:cNvSpPr/>
          <p:nvPr>
            <p:custDataLst>
              <p:tags r:id="rId7"/>
            </p:custDataLst>
          </p:nvPr>
        </p:nvSpPr>
        <p:spPr bwMode="auto">
          <a:xfrm>
            <a:off x="2912990" y="2718062"/>
            <a:ext cx="951646" cy="315553"/>
          </a:xfrm>
          <a:prstGeom prst="rect">
            <a:avLst/>
          </a:prstGeom>
          <a:solidFill>
            <a:srgbClr val="FFFFFF">
              <a:lumMod val="75000"/>
            </a:srgbClr>
          </a:solidFill>
          <a:ln w="6350" cap="flat" cmpd="sng" algn="ctr">
            <a:solidFill>
              <a:sysClr val="windowText" lastClr="000000"/>
            </a:solidFill>
            <a:prstDash val="solid"/>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white"/>
                </a:solidFill>
                <a:latin typeface="Arial"/>
              </a:rPr>
              <a:t>Teilprojektleiter</a:t>
            </a:r>
          </a:p>
          <a:p>
            <a:pPr algn="ctr" eaLnBrk="0" fontAlgn="base" hangingPunct="0">
              <a:spcBef>
                <a:spcPct val="0"/>
              </a:spcBef>
              <a:spcAft>
                <a:spcPct val="0"/>
              </a:spcAft>
              <a:defRPr/>
            </a:pPr>
            <a:r>
              <a:rPr lang="de-CH" sz="800" kern="0" dirty="0">
                <a:solidFill>
                  <a:prstClr val="white"/>
                </a:solidFill>
                <a:latin typeface="Arial"/>
              </a:rPr>
              <a:t>Projektmitarbeiter</a:t>
            </a:r>
          </a:p>
        </p:txBody>
      </p:sp>
      <p:sp>
        <p:nvSpPr>
          <p:cNvPr id="41" name="Rechteck 40"/>
          <p:cNvSpPr/>
          <p:nvPr>
            <p:custDataLst>
              <p:tags r:id="rId8"/>
            </p:custDataLst>
          </p:nvPr>
        </p:nvSpPr>
        <p:spPr bwMode="auto">
          <a:xfrm>
            <a:off x="3123033" y="1869351"/>
            <a:ext cx="1613851" cy="252444"/>
          </a:xfrm>
          <a:prstGeom prst="rect">
            <a:avLst/>
          </a:prstGeom>
          <a:solidFill>
            <a:srgbClr val="FFFFFF">
              <a:lumMod val="75000"/>
            </a:srgbClr>
          </a:solidFill>
          <a:ln w="6350" cap="flat" cmpd="sng" algn="ctr">
            <a:solidFill>
              <a:sysClr val="windowText" lastClr="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white"/>
                </a:solidFill>
                <a:latin typeface="Arial"/>
              </a:rPr>
              <a:t>Projektleiter</a:t>
            </a:r>
          </a:p>
        </p:txBody>
      </p:sp>
      <p:sp>
        <p:nvSpPr>
          <p:cNvPr id="42" name="Rechteck 41"/>
          <p:cNvSpPr/>
          <p:nvPr>
            <p:custDataLst>
              <p:tags r:id="rId9"/>
            </p:custDataLst>
          </p:nvPr>
        </p:nvSpPr>
        <p:spPr bwMode="auto">
          <a:xfrm>
            <a:off x="5038618" y="1837798"/>
            <a:ext cx="951646" cy="315553"/>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black"/>
                </a:solidFill>
                <a:latin typeface="Arial"/>
              </a:rPr>
              <a:t>Project Office</a:t>
            </a:r>
          </a:p>
        </p:txBody>
      </p:sp>
      <p:sp>
        <p:nvSpPr>
          <p:cNvPr id="43" name="Rechteck 42"/>
          <p:cNvSpPr/>
          <p:nvPr>
            <p:custDataLst>
              <p:tags r:id="rId10"/>
            </p:custDataLst>
          </p:nvPr>
        </p:nvSpPr>
        <p:spPr bwMode="auto">
          <a:xfrm>
            <a:off x="1850176" y="2212708"/>
            <a:ext cx="951646" cy="315553"/>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black"/>
                </a:solidFill>
                <a:latin typeface="Arial"/>
              </a:rPr>
              <a:t>Interne / Externe</a:t>
            </a:r>
          </a:p>
          <a:p>
            <a:pPr algn="ctr" eaLnBrk="0" fontAlgn="base" hangingPunct="0">
              <a:spcBef>
                <a:spcPct val="0"/>
              </a:spcBef>
              <a:spcAft>
                <a:spcPct val="0"/>
              </a:spcAft>
              <a:defRPr/>
            </a:pPr>
            <a:r>
              <a:rPr lang="de-CH" sz="800" b="1" kern="0" dirty="0">
                <a:solidFill>
                  <a:prstClr val="black"/>
                </a:solidFill>
                <a:latin typeface="Arial"/>
              </a:rPr>
              <a:t>Qualitätssicherung</a:t>
            </a:r>
          </a:p>
        </p:txBody>
      </p:sp>
      <p:cxnSp>
        <p:nvCxnSpPr>
          <p:cNvPr id="44" name="Gerade Verbindung 38"/>
          <p:cNvCxnSpPr>
            <a:stCxn id="35" idx="2"/>
            <a:endCxn id="41" idx="0"/>
          </p:cNvCxnSpPr>
          <p:nvPr>
            <p:custDataLst>
              <p:tags r:id="rId11"/>
            </p:custDataLst>
          </p:nvPr>
        </p:nvCxnSpPr>
        <p:spPr bwMode="auto">
          <a:xfrm>
            <a:off x="3929958" y="1705997"/>
            <a:ext cx="1" cy="163354"/>
          </a:xfrm>
          <a:prstGeom prst="line">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45" name="Gerade Verbindung 40"/>
          <p:cNvCxnSpPr>
            <a:stCxn id="41" idx="3"/>
            <a:endCxn id="42" idx="1"/>
          </p:cNvCxnSpPr>
          <p:nvPr>
            <p:custDataLst>
              <p:tags r:id="rId12"/>
            </p:custDataLst>
          </p:nvPr>
        </p:nvCxnSpPr>
        <p:spPr bwMode="auto">
          <a:xfrm>
            <a:off x="4736882" y="1995573"/>
            <a:ext cx="301736" cy="0"/>
          </a:xfrm>
          <a:prstGeom prst="line">
            <a:avLst/>
          </a:prstGeom>
          <a:solidFill>
            <a:srgbClr val="FF6307"/>
          </a:solidFill>
          <a:ln w="6350" cap="flat" cmpd="sng" algn="ctr">
            <a:solidFill>
              <a:sysClr val="windowText" lastClr="000000"/>
            </a:solidFill>
            <a:prstDash val="dash"/>
            <a:round/>
            <a:headEnd type="none" w="sm" len="sm"/>
            <a:tailEnd type="none" w="sm" len="sm"/>
          </a:ln>
          <a:effectLst/>
        </p:spPr>
      </p:cxnSp>
      <p:cxnSp>
        <p:nvCxnSpPr>
          <p:cNvPr id="46" name="Gewinkelte Verbindung 45"/>
          <p:cNvCxnSpPr>
            <a:stCxn id="41" idx="2"/>
            <a:endCxn id="39" idx="0"/>
          </p:cNvCxnSpPr>
          <p:nvPr>
            <p:custDataLst>
              <p:tags r:id="rId13"/>
            </p:custDataLst>
          </p:nvPr>
        </p:nvCxnSpPr>
        <p:spPr bwMode="auto">
          <a:xfrm rot="16200000" flipH="1">
            <a:off x="4424069" y="1627685"/>
            <a:ext cx="596265" cy="1584484"/>
          </a:xfrm>
          <a:prstGeom prst="bentConnector3">
            <a:avLst>
              <a:gd name="adj1" fmla="val 85144"/>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47" name="Gewinkelte Verbindung 46"/>
          <p:cNvCxnSpPr>
            <a:stCxn id="41" idx="2"/>
            <a:endCxn id="37" idx="0"/>
          </p:cNvCxnSpPr>
          <p:nvPr>
            <p:custDataLst>
              <p:tags r:id="rId14"/>
            </p:custDataLst>
          </p:nvPr>
        </p:nvCxnSpPr>
        <p:spPr bwMode="auto">
          <a:xfrm rot="16200000" flipH="1">
            <a:off x="3892662" y="2159092"/>
            <a:ext cx="596265" cy="521670"/>
          </a:xfrm>
          <a:prstGeom prst="bentConnector3">
            <a:avLst>
              <a:gd name="adj1" fmla="val 85144"/>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48" name="Gewinkelte Verbindung 47"/>
          <p:cNvCxnSpPr>
            <a:stCxn id="41" idx="2"/>
            <a:endCxn id="40" idx="0"/>
          </p:cNvCxnSpPr>
          <p:nvPr>
            <p:custDataLst>
              <p:tags r:id="rId15"/>
            </p:custDataLst>
          </p:nvPr>
        </p:nvCxnSpPr>
        <p:spPr bwMode="auto">
          <a:xfrm rot="5400000">
            <a:off x="3361255" y="2149355"/>
            <a:ext cx="596265" cy="541144"/>
          </a:xfrm>
          <a:prstGeom prst="bentConnector3">
            <a:avLst>
              <a:gd name="adj1" fmla="val 85144"/>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49" name="Gewinkelte Verbindung 48"/>
          <p:cNvCxnSpPr>
            <a:stCxn id="41" idx="2"/>
            <a:endCxn id="38" idx="0"/>
          </p:cNvCxnSpPr>
          <p:nvPr>
            <p:custDataLst>
              <p:tags r:id="rId16"/>
            </p:custDataLst>
          </p:nvPr>
        </p:nvCxnSpPr>
        <p:spPr bwMode="auto">
          <a:xfrm rot="5400000">
            <a:off x="2829848" y="1617948"/>
            <a:ext cx="596265" cy="1603958"/>
          </a:xfrm>
          <a:prstGeom prst="bentConnector3">
            <a:avLst>
              <a:gd name="adj1" fmla="val 85144"/>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50" name="Gerade Verbindung 56"/>
          <p:cNvCxnSpPr>
            <a:stCxn id="43" idx="3"/>
          </p:cNvCxnSpPr>
          <p:nvPr>
            <p:custDataLst>
              <p:tags r:id="rId17"/>
            </p:custDataLst>
          </p:nvPr>
        </p:nvCxnSpPr>
        <p:spPr bwMode="auto">
          <a:xfrm>
            <a:off x="2801823" y="2370483"/>
            <a:ext cx="1128132" cy="0"/>
          </a:xfrm>
          <a:prstGeom prst="line">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51" name="Gewinkelte Verbindung 50"/>
          <p:cNvCxnSpPr>
            <a:stCxn id="38" idx="2"/>
            <a:endCxn id="57" idx="0"/>
          </p:cNvCxnSpPr>
          <p:nvPr>
            <p:custDataLst>
              <p:tags r:id="rId18"/>
            </p:custDataLst>
          </p:nvPr>
        </p:nvCxnSpPr>
        <p:spPr bwMode="auto">
          <a:xfrm rot="5400000">
            <a:off x="2112284" y="2977610"/>
            <a:ext cx="157712" cy="269718"/>
          </a:xfrm>
          <a:prstGeom prst="bentConnector3">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52" name="Gewinkelte Verbindung 51"/>
          <p:cNvCxnSpPr>
            <a:stCxn id="38" idx="2"/>
            <a:endCxn id="58" idx="0"/>
          </p:cNvCxnSpPr>
          <p:nvPr>
            <p:custDataLst>
              <p:tags r:id="rId19"/>
            </p:custDataLst>
          </p:nvPr>
        </p:nvCxnSpPr>
        <p:spPr bwMode="auto">
          <a:xfrm rot="16200000" flipH="1">
            <a:off x="2382002" y="2977611"/>
            <a:ext cx="157712" cy="269719"/>
          </a:xfrm>
          <a:prstGeom prst="bentConnector3">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53" name="Gewinkelte Verbindung 52"/>
          <p:cNvCxnSpPr>
            <a:stCxn id="40" idx="2"/>
            <a:endCxn id="59" idx="0"/>
          </p:cNvCxnSpPr>
          <p:nvPr>
            <p:custDataLst>
              <p:tags r:id="rId20"/>
            </p:custDataLst>
          </p:nvPr>
        </p:nvCxnSpPr>
        <p:spPr bwMode="auto">
          <a:xfrm rot="5400000">
            <a:off x="3175098" y="2977610"/>
            <a:ext cx="157712" cy="269718"/>
          </a:xfrm>
          <a:prstGeom prst="bentConnector3">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54" name="Gewinkelte Verbindung 53"/>
          <p:cNvCxnSpPr>
            <a:stCxn id="40" idx="2"/>
            <a:endCxn id="60" idx="0"/>
          </p:cNvCxnSpPr>
          <p:nvPr>
            <p:custDataLst>
              <p:tags r:id="rId21"/>
            </p:custDataLst>
          </p:nvPr>
        </p:nvCxnSpPr>
        <p:spPr bwMode="auto">
          <a:xfrm rot="16200000" flipH="1">
            <a:off x="3444816" y="2977611"/>
            <a:ext cx="157712" cy="269719"/>
          </a:xfrm>
          <a:prstGeom prst="bentConnector3">
            <a:avLst/>
          </a:prstGeom>
          <a:solidFill>
            <a:srgbClr val="FF6307"/>
          </a:solidFill>
          <a:ln w="6350" cap="flat" cmpd="sng" algn="ctr">
            <a:solidFill>
              <a:sysClr val="windowText" lastClr="000000"/>
            </a:solidFill>
            <a:prstDash val="solid"/>
            <a:round/>
            <a:headEnd type="none" w="sm" len="sm"/>
            <a:tailEnd type="none" w="sm" len="sm"/>
          </a:ln>
          <a:effectLst/>
        </p:spPr>
      </p:cxnSp>
      <p:sp>
        <p:nvSpPr>
          <p:cNvPr id="55" name="Rechteck 54"/>
          <p:cNvSpPr/>
          <p:nvPr>
            <p:custDataLst>
              <p:tags r:id="rId22"/>
            </p:custDataLst>
          </p:nvPr>
        </p:nvSpPr>
        <p:spPr bwMode="auto">
          <a:xfrm>
            <a:off x="1850176" y="1624433"/>
            <a:ext cx="951646" cy="315553"/>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black"/>
                </a:solidFill>
                <a:latin typeface="Arial"/>
              </a:rPr>
              <a:t>Review-Team</a:t>
            </a:r>
          </a:p>
        </p:txBody>
      </p:sp>
      <p:cxnSp>
        <p:nvCxnSpPr>
          <p:cNvPr id="56" name="Gerade Verbindung 72"/>
          <p:cNvCxnSpPr>
            <a:stCxn id="55" idx="3"/>
          </p:cNvCxnSpPr>
          <p:nvPr>
            <p:custDataLst>
              <p:tags r:id="rId23"/>
            </p:custDataLst>
          </p:nvPr>
        </p:nvCxnSpPr>
        <p:spPr bwMode="auto">
          <a:xfrm>
            <a:off x="2801825" y="1782208"/>
            <a:ext cx="1127389" cy="0"/>
          </a:xfrm>
          <a:prstGeom prst="line">
            <a:avLst/>
          </a:prstGeom>
          <a:solidFill>
            <a:srgbClr val="FF6307"/>
          </a:solidFill>
          <a:ln w="6350" cap="flat" cmpd="sng" algn="ctr">
            <a:solidFill>
              <a:sysClr val="windowText" lastClr="000000"/>
            </a:solidFill>
            <a:prstDash val="solid"/>
            <a:round/>
            <a:headEnd type="none" w="sm" len="sm"/>
            <a:tailEnd type="none" w="sm" len="sm"/>
          </a:ln>
          <a:effectLst/>
        </p:spPr>
      </p:cxnSp>
      <p:sp>
        <p:nvSpPr>
          <p:cNvPr id="57" name="Rechteck 56"/>
          <p:cNvSpPr/>
          <p:nvPr>
            <p:custDataLst>
              <p:tags r:id="rId24"/>
            </p:custDataLst>
          </p:nvPr>
        </p:nvSpPr>
        <p:spPr bwMode="auto">
          <a:xfrm>
            <a:off x="1818475" y="3191327"/>
            <a:ext cx="475615" cy="404025"/>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defRPr/>
            </a:pPr>
            <a:r>
              <a:rPr lang="de-CH" sz="800" kern="0" dirty="0">
                <a:solidFill>
                  <a:prstClr val="black"/>
                </a:solidFill>
                <a:latin typeface="Arial"/>
              </a:rPr>
              <a:t>Leiter Arbeits-paket</a:t>
            </a:r>
          </a:p>
        </p:txBody>
      </p:sp>
      <p:sp>
        <p:nvSpPr>
          <p:cNvPr id="58" name="Rechteck 57"/>
          <p:cNvSpPr/>
          <p:nvPr>
            <p:custDataLst>
              <p:tags r:id="rId25"/>
            </p:custDataLst>
          </p:nvPr>
        </p:nvSpPr>
        <p:spPr bwMode="auto">
          <a:xfrm>
            <a:off x="2357912" y="3191327"/>
            <a:ext cx="475615" cy="404025"/>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a:defRPr/>
            </a:pPr>
            <a:r>
              <a:rPr lang="de-CH" sz="800" kern="0" dirty="0">
                <a:solidFill>
                  <a:prstClr val="black"/>
                </a:solidFill>
                <a:latin typeface="Arial"/>
              </a:rPr>
              <a:t>Leiter Arbeits-paket</a:t>
            </a:r>
          </a:p>
        </p:txBody>
      </p:sp>
      <p:sp>
        <p:nvSpPr>
          <p:cNvPr id="59" name="Rechteck 58"/>
          <p:cNvSpPr/>
          <p:nvPr>
            <p:custDataLst>
              <p:tags r:id="rId26"/>
            </p:custDataLst>
          </p:nvPr>
        </p:nvSpPr>
        <p:spPr bwMode="auto">
          <a:xfrm>
            <a:off x="2881289" y="3191327"/>
            <a:ext cx="475615" cy="404025"/>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defRPr/>
            </a:pPr>
            <a:r>
              <a:rPr lang="de-CH" sz="800" kern="0" dirty="0">
                <a:solidFill>
                  <a:prstClr val="black"/>
                </a:solidFill>
                <a:latin typeface="Arial"/>
              </a:rPr>
              <a:t>Leiter Arbeits-paket</a:t>
            </a:r>
          </a:p>
        </p:txBody>
      </p:sp>
      <p:sp>
        <p:nvSpPr>
          <p:cNvPr id="60" name="Rechteck 59"/>
          <p:cNvSpPr/>
          <p:nvPr>
            <p:custDataLst>
              <p:tags r:id="rId27"/>
            </p:custDataLst>
          </p:nvPr>
        </p:nvSpPr>
        <p:spPr bwMode="auto">
          <a:xfrm>
            <a:off x="3420726" y="3191327"/>
            <a:ext cx="475615" cy="404025"/>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a:defRPr/>
            </a:pPr>
            <a:r>
              <a:rPr lang="de-CH" sz="800" kern="0" dirty="0">
                <a:solidFill>
                  <a:prstClr val="black"/>
                </a:solidFill>
                <a:latin typeface="Arial"/>
              </a:rPr>
              <a:t>Leiter Arbeits-paket</a:t>
            </a:r>
          </a:p>
        </p:txBody>
      </p:sp>
      <p:sp>
        <p:nvSpPr>
          <p:cNvPr id="61" name="Rechteck 60"/>
          <p:cNvSpPr/>
          <p:nvPr>
            <p:custDataLst>
              <p:tags r:id="rId28"/>
            </p:custDataLst>
          </p:nvPr>
        </p:nvSpPr>
        <p:spPr bwMode="auto">
          <a:xfrm>
            <a:off x="3944103" y="3191327"/>
            <a:ext cx="475615" cy="404025"/>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defRPr/>
            </a:pPr>
            <a:r>
              <a:rPr lang="de-CH" sz="800" kern="0" dirty="0">
                <a:solidFill>
                  <a:prstClr val="black"/>
                </a:solidFill>
                <a:latin typeface="Arial"/>
              </a:rPr>
              <a:t>Leiter Arbeits-paket</a:t>
            </a:r>
          </a:p>
        </p:txBody>
      </p:sp>
      <p:sp>
        <p:nvSpPr>
          <p:cNvPr id="62" name="Rechteck 61"/>
          <p:cNvSpPr/>
          <p:nvPr>
            <p:custDataLst>
              <p:tags r:id="rId29"/>
            </p:custDataLst>
          </p:nvPr>
        </p:nvSpPr>
        <p:spPr bwMode="auto">
          <a:xfrm>
            <a:off x="4483540" y="3191327"/>
            <a:ext cx="475615" cy="404025"/>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a:defRPr/>
            </a:pPr>
            <a:r>
              <a:rPr lang="de-CH" sz="800" kern="0" dirty="0">
                <a:solidFill>
                  <a:prstClr val="black"/>
                </a:solidFill>
                <a:latin typeface="Arial"/>
              </a:rPr>
              <a:t>Leiter Arbeits-paket</a:t>
            </a:r>
          </a:p>
        </p:txBody>
      </p:sp>
      <p:sp>
        <p:nvSpPr>
          <p:cNvPr id="63" name="Rechteck 62"/>
          <p:cNvSpPr/>
          <p:nvPr>
            <p:custDataLst>
              <p:tags r:id="rId30"/>
            </p:custDataLst>
          </p:nvPr>
        </p:nvSpPr>
        <p:spPr bwMode="auto">
          <a:xfrm>
            <a:off x="5006917" y="3191327"/>
            <a:ext cx="475615" cy="404025"/>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eaLnBrk="0" fontAlgn="base" hangingPunct="0">
              <a:spcBef>
                <a:spcPct val="0"/>
              </a:spcBef>
              <a:spcAft>
                <a:spcPct val="0"/>
              </a:spcAft>
              <a:defRPr/>
            </a:pPr>
            <a:r>
              <a:rPr lang="de-CH" sz="800" kern="0" dirty="0">
                <a:solidFill>
                  <a:prstClr val="black"/>
                </a:solidFill>
                <a:latin typeface="Arial"/>
              </a:rPr>
              <a:t>Leiter Arbeits-paket</a:t>
            </a:r>
          </a:p>
        </p:txBody>
      </p:sp>
      <p:sp>
        <p:nvSpPr>
          <p:cNvPr id="64" name="Rechteck 63"/>
          <p:cNvSpPr/>
          <p:nvPr>
            <p:custDataLst>
              <p:tags r:id="rId31"/>
            </p:custDataLst>
          </p:nvPr>
        </p:nvSpPr>
        <p:spPr bwMode="auto">
          <a:xfrm>
            <a:off x="5546353" y="3191327"/>
            <a:ext cx="475615" cy="404025"/>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square" lIns="36000" tIns="45720" rIns="36000" bIns="45720" numCol="1" rtlCol="0" anchor="ctr" anchorCtr="0" compatLnSpc="1">
            <a:prstTxWarp prst="textNoShape">
              <a:avLst/>
            </a:prstTxWarp>
          </a:bodyPr>
          <a:lstStyle/>
          <a:p>
            <a:pPr algn="ctr">
              <a:defRPr/>
            </a:pPr>
            <a:r>
              <a:rPr lang="de-CH" sz="800" kern="0" dirty="0">
                <a:solidFill>
                  <a:prstClr val="black"/>
                </a:solidFill>
                <a:latin typeface="Arial"/>
              </a:rPr>
              <a:t>Leiter Arbeits-paket</a:t>
            </a:r>
          </a:p>
        </p:txBody>
      </p:sp>
      <p:cxnSp>
        <p:nvCxnSpPr>
          <p:cNvPr id="65" name="Gewinkelte Verbindung 64"/>
          <p:cNvCxnSpPr>
            <a:stCxn id="37" idx="2"/>
            <a:endCxn id="61" idx="0"/>
          </p:cNvCxnSpPr>
          <p:nvPr>
            <p:custDataLst>
              <p:tags r:id="rId32"/>
            </p:custDataLst>
          </p:nvPr>
        </p:nvCxnSpPr>
        <p:spPr bwMode="auto">
          <a:xfrm rot="5400000">
            <a:off x="4237912" y="2977610"/>
            <a:ext cx="157712" cy="269718"/>
          </a:xfrm>
          <a:prstGeom prst="bentConnector3">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66" name="Gewinkelte Verbindung 65"/>
          <p:cNvCxnSpPr>
            <a:stCxn id="37" idx="2"/>
            <a:endCxn id="62" idx="0"/>
          </p:cNvCxnSpPr>
          <p:nvPr>
            <p:custDataLst>
              <p:tags r:id="rId33"/>
            </p:custDataLst>
          </p:nvPr>
        </p:nvCxnSpPr>
        <p:spPr bwMode="auto">
          <a:xfrm rot="16200000" flipH="1">
            <a:off x="4507630" y="2977611"/>
            <a:ext cx="157712" cy="269719"/>
          </a:xfrm>
          <a:prstGeom prst="bentConnector3">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67" name="Gewinkelte Verbindung 66"/>
          <p:cNvCxnSpPr>
            <a:stCxn id="39" idx="2"/>
            <a:endCxn id="63" idx="0"/>
          </p:cNvCxnSpPr>
          <p:nvPr>
            <p:custDataLst>
              <p:tags r:id="rId34"/>
            </p:custDataLst>
          </p:nvPr>
        </p:nvCxnSpPr>
        <p:spPr bwMode="auto">
          <a:xfrm rot="5400000">
            <a:off x="5300726" y="2977610"/>
            <a:ext cx="157712" cy="269718"/>
          </a:xfrm>
          <a:prstGeom prst="bentConnector3">
            <a:avLst/>
          </a:prstGeom>
          <a:solidFill>
            <a:srgbClr val="FF6307"/>
          </a:solidFill>
          <a:ln w="6350" cap="flat" cmpd="sng" algn="ctr">
            <a:solidFill>
              <a:sysClr val="windowText" lastClr="000000"/>
            </a:solidFill>
            <a:prstDash val="solid"/>
            <a:round/>
            <a:headEnd type="none" w="sm" len="sm"/>
            <a:tailEnd type="none" w="sm" len="sm"/>
          </a:ln>
          <a:effectLst/>
        </p:spPr>
      </p:cxnSp>
      <p:cxnSp>
        <p:nvCxnSpPr>
          <p:cNvPr id="68" name="Gewinkelte Verbindung 67"/>
          <p:cNvCxnSpPr>
            <a:stCxn id="39" idx="2"/>
            <a:endCxn id="64" idx="0"/>
          </p:cNvCxnSpPr>
          <p:nvPr>
            <p:custDataLst>
              <p:tags r:id="rId35"/>
            </p:custDataLst>
          </p:nvPr>
        </p:nvCxnSpPr>
        <p:spPr bwMode="auto">
          <a:xfrm rot="16200000" flipH="1">
            <a:off x="5570444" y="2977610"/>
            <a:ext cx="157712" cy="269718"/>
          </a:xfrm>
          <a:prstGeom prst="bentConnector3">
            <a:avLst/>
          </a:prstGeom>
          <a:solidFill>
            <a:srgbClr val="FF6307"/>
          </a:solidFill>
          <a:ln w="6350" cap="flat" cmpd="sng" algn="ctr">
            <a:solidFill>
              <a:sysClr val="windowText" lastClr="000000"/>
            </a:solidFill>
            <a:prstDash val="solid"/>
            <a:round/>
            <a:headEnd type="none" w="sm" len="sm"/>
            <a:tailEnd type="none" w="sm" len="sm"/>
          </a:ln>
          <a:effectLst/>
        </p:spPr>
      </p:cxnSp>
      <p:sp>
        <p:nvSpPr>
          <p:cNvPr id="69" name="Rechteck 68"/>
          <p:cNvSpPr/>
          <p:nvPr>
            <p:custDataLst>
              <p:tags r:id="rId36"/>
            </p:custDataLst>
          </p:nvPr>
        </p:nvSpPr>
        <p:spPr bwMode="auto">
          <a:xfrm>
            <a:off x="5038618" y="2212708"/>
            <a:ext cx="951646" cy="315553"/>
          </a:xfrm>
          <a:prstGeom prst="rect">
            <a:avLst/>
          </a:prstGeom>
          <a:solidFill>
            <a:sysClr val="window" lastClr="FFFFFF">
              <a:lumMod val="95000"/>
            </a:sysClr>
          </a:solidFill>
          <a:ln w="6350" cap="flat" cmpd="sng" algn="ctr">
            <a:solidFill>
              <a:sysClr val="windowText" lastClr="000000"/>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de-CH" sz="800" b="1" kern="0" dirty="0">
                <a:solidFill>
                  <a:prstClr val="black"/>
                </a:solidFill>
                <a:latin typeface="Arial"/>
              </a:rPr>
              <a:t>Project Controller</a:t>
            </a:r>
          </a:p>
        </p:txBody>
      </p:sp>
      <p:cxnSp>
        <p:nvCxnSpPr>
          <p:cNvPr id="70" name="Gerade Verbindung 49"/>
          <p:cNvCxnSpPr>
            <a:endCxn id="69" idx="1"/>
          </p:cNvCxnSpPr>
          <p:nvPr>
            <p:custDataLst>
              <p:tags r:id="rId37"/>
            </p:custDataLst>
          </p:nvPr>
        </p:nvCxnSpPr>
        <p:spPr bwMode="auto">
          <a:xfrm>
            <a:off x="3929213" y="2370483"/>
            <a:ext cx="1109407" cy="0"/>
          </a:xfrm>
          <a:prstGeom prst="line">
            <a:avLst/>
          </a:prstGeom>
          <a:solidFill>
            <a:srgbClr val="FF6307"/>
          </a:solidFill>
          <a:ln w="6350" cap="flat" cmpd="sng" algn="ctr">
            <a:solidFill>
              <a:sysClr val="windowText" lastClr="000000"/>
            </a:solidFill>
            <a:prstDash val="solid"/>
            <a:round/>
            <a:headEnd type="none" w="sm" len="sm"/>
            <a:tailEnd type="none" w="sm" len="sm"/>
          </a:ln>
          <a:effectLst/>
        </p:spPr>
      </p:cxnSp>
      <p:sp>
        <p:nvSpPr>
          <p:cNvPr id="71" name="Rectangle 39"/>
          <p:cNvSpPr/>
          <p:nvPr/>
        </p:nvSpPr>
        <p:spPr>
          <a:xfrm>
            <a:off x="8688820" y="3929044"/>
            <a:ext cx="1873354"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Ressourcenplanung [PT]</a:t>
            </a:r>
          </a:p>
        </p:txBody>
      </p:sp>
      <p:graphicFrame>
        <p:nvGraphicFramePr>
          <p:cNvPr id="72" name="Tabelle 71"/>
          <p:cNvGraphicFramePr>
            <a:graphicFrameLocks noGrp="1"/>
          </p:cNvGraphicFramePr>
          <p:nvPr>
            <p:extLst/>
          </p:nvPr>
        </p:nvGraphicFramePr>
        <p:xfrm>
          <a:off x="8688820" y="4175208"/>
          <a:ext cx="1877238" cy="1843578"/>
        </p:xfrm>
        <a:graphic>
          <a:graphicData uri="http://schemas.openxmlformats.org/drawingml/2006/table">
            <a:tbl>
              <a:tblPr bandRow="1"/>
              <a:tblGrid>
                <a:gridCol w="465536">
                  <a:extLst>
                    <a:ext uri="{9D8B030D-6E8A-4147-A177-3AD203B41FA5}">
                      <a16:colId xmlns:a16="http://schemas.microsoft.com/office/drawing/2014/main" val="20000"/>
                    </a:ext>
                  </a:extLst>
                </a:gridCol>
                <a:gridCol w="705851">
                  <a:extLst>
                    <a:ext uri="{9D8B030D-6E8A-4147-A177-3AD203B41FA5}">
                      <a16:colId xmlns:a16="http://schemas.microsoft.com/office/drawing/2014/main" val="20001"/>
                    </a:ext>
                  </a:extLst>
                </a:gridCol>
                <a:gridCol w="705851">
                  <a:extLst>
                    <a:ext uri="{9D8B030D-6E8A-4147-A177-3AD203B41FA5}">
                      <a16:colId xmlns:a16="http://schemas.microsoft.com/office/drawing/2014/main" val="20002"/>
                    </a:ext>
                  </a:extLst>
                </a:gridCol>
              </a:tblGrid>
              <a:tr h="2048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b="1" dirty="0" smtClean="0">
                          <a:solidFill>
                            <a:schemeClr val="bg1"/>
                          </a:solidFill>
                        </a:rPr>
                        <a:t>OE</a:t>
                      </a:r>
                      <a:endParaRPr lang="de-CH" sz="1000" b="1" dirty="0">
                        <a:solidFill>
                          <a:schemeClr val="bg1"/>
                        </a:solidFill>
                      </a:endParaRPr>
                    </a:p>
                  </a:txBody>
                  <a:tcPr marL="72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800" b="1" dirty="0" smtClean="0">
                          <a:solidFill>
                            <a:schemeClr val="bg1"/>
                          </a:solidFill>
                        </a:rPr>
                        <a:t>Gesamt</a:t>
                      </a:r>
                      <a:endParaRPr lang="de-CH" sz="800" b="1" dirty="0">
                        <a:solidFill>
                          <a:schemeClr val="bg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800" b="1" dirty="0" smtClean="0">
                          <a:solidFill>
                            <a:schemeClr val="bg1"/>
                          </a:solidFill>
                        </a:rPr>
                        <a:t>Freigegeben</a:t>
                      </a:r>
                      <a:endParaRPr lang="de-CH" sz="800" b="1" dirty="0">
                        <a:solidFill>
                          <a:schemeClr val="bg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0000"/>
                  </a:ext>
                </a:extLst>
              </a:tr>
              <a:tr h="2048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t>KS</a:t>
                      </a:r>
                      <a:endParaRPr lang="de-CH" sz="1000" dirty="0"/>
                    </a:p>
                  </a:txBody>
                  <a:tcPr marL="72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solidFill>
                            <a:schemeClr val="tx1"/>
                          </a:solidFill>
                        </a:rPr>
                        <a:t>…</a:t>
                      </a:r>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solidFill>
                            <a:schemeClr val="tx1"/>
                          </a:solidFill>
                        </a:rPr>
                        <a:t>…</a:t>
                      </a:r>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t>FD</a:t>
                      </a:r>
                      <a:endParaRPr lang="de-CH" sz="1000" dirty="0"/>
                    </a:p>
                  </a:txBody>
                  <a:tcPr marL="72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solidFill>
                            <a:schemeClr val="tx1"/>
                          </a:solidFill>
                        </a:rPr>
                        <a:t>…</a:t>
                      </a:r>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2"/>
                  </a:ext>
                </a:extLst>
              </a:tr>
              <a:tr h="2048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t>ICT</a:t>
                      </a:r>
                      <a:endParaRPr lang="de-CH" sz="1000" dirty="0"/>
                    </a:p>
                  </a:txBody>
                  <a:tcPr marL="72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solidFill>
                            <a:schemeClr val="tx1"/>
                          </a:solidFill>
                        </a:rPr>
                        <a:t>…</a:t>
                      </a:r>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t>P</a:t>
                      </a:r>
                      <a:endParaRPr lang="de-CH" sz="1000" dirty="0"/>
                    </a:p>
                  </a:txBody>
                  <a:tcPr marL="72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solidFill>
                            <a:schemeClr val="tx1"/>
                          </a:solidFill>
                        </a:rPr>
                        <a:t>…</a:t>
                      </a:r>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4"/>
                  </a:ext>
                </a:extLst>
              </a:tr>
              <a:tr h="2048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t>E</a:t>
                      </a:r>
                      <a:endParaRPr lang="de-CH" sz="1000" dirty="0"/>
                    </a:p>
                  </a:txBody>
                  <a:tcPr marL="72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solidFill>
                            <a:schemeClr val="tx1"/>
                          </a:solidFill>
                        </a:rPr>
                        <a:t>…</a:t>
                      </a:r>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t>M</a:t>
                      </a:r>
                      <a:endParaRPr lang="de-CH" sz="1000" dirty="0"/>
                    </a:p>
                  </a:txBody>
                  <a:tcPr marL="72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solidFill>
                            <a:schemeClr val="tx1"/>
                          </a:solidFill>
                        </a:rPr>
                        <a:t>…</a:t>
                      </a:r>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6"/>
                  </a:ext>
                </a:extLst>
              </a:tr>
              <a:tr h="2048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t>N</a:t>
                      </a:r>
                      <a:endParaRPr lang="de-CH" sz="1000" dirty="0"/>
                    </a:p>
                  </a:txBody>
                  <a:tcPr marL="72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solidFill>
                            <a:schemeClr val="tx1"/>
                          </a:solidFill>
                        </a:rPr>
                        <a:t>…</a:t>
                      </a:r>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CH" sz="1000"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4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b="1" dirty="0" smtClean="0"/>
                        <a:t>Total</a:t>
                      </a:r>
                      <a:endParaRPr lang="de-CH" sz="1000" b="1" dirty="0"/>
                    </a:p>
                  </a:txBody>
                  <a:tcPr marL="72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b="1" dirty="0" smtClean="0">
                          <a:solidFill>
                            <a:schemeClr val="tx1"/>
                          </a:solidFill>
                        </a:rPr>
                        <a:t>…</a:t>
                      </a:r>
                      <a:endParaRPr lang="de-CH" sz="1000" b="1"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CH" sz="1000" b="1" dirty="0">
                        <a:solidFill>
                          <a:schemeClr val="tx1"/>
                        </a:solidFill>
                      </a:endParaRPr>
                    </a:p>
                  </a:txBody>
                  <a:tcPr marL="36000" marR="36000" marT="0" marB="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8"/>
                  </a:ext>
                </a:extLst>
              </a:tr>
            </a:tbl>
          </a:graphicData>
        </a:graphic>
      </p:graphicFrame>
      <p:sp>
        <p:nvSpPr>
          <p:cNvPr id="73" name="Rechteck 72"/>
          <p:cNvSpPr/>
          <p:nvPr/>
        </p:nvSpPr>
        <p:spPr>
          <a:xfrm rot="20700000">
            <a:off x="1725576" y="1145001"/>
            <a:ext cx="747863" cy="271312"/>
          </a:xfrm>
          <a:prstGeom prst="rect">
            <a:avLst/>
          </a:prstGeom>
          <a:solidFill>
            <a:sysClr val="window" lastClr="FFFFFF"/>
          </a:solidFill>
          <a:ln w="12700" cap="flat" cmpd="sng" algn="ctr">
            <a:solidFill>
              <a:sysClr val="windowText" lastClr="00000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de-CH" sz="1200" b="1" kern="0" dirty="0">
                <a:solidFill>
                  <a:prstClr val="black"/>
                </a:solidFill>
                <a:latin typeface="Arial"/>
              </a:rPr>
              <a:t>Beispiel</a:t>
            </a:r>
          </a:p>
        </p:txBody>
      </p:sp>
      <p:sp>
        <p:nvSpPr>
          <p:cNvPr id="74" name="Rechteck 73"/>
          <p:cNvSpPr/>
          <p:nvPr/>
        </p:nvSpPr>
        <p:spPr>
          <a:xfrm rot="20700000">
            <a:off x="6201334" y="1145001"/>
            <a:ext cx="747863" cy="271312"/>
          </a:xfrm>
          <a:prstGeom prst="rect">
            <a:avLst/>
          </a:prstGeom>
          <a:solidFill>
            <a:sysClr val="window" lastClr="FFFFFF"/>
          </a:solidFill>
          <a:ln w="12700" cap="flat" cmpd="sng" algn="ctr">
            <a:solidFill>
              <a:sysClr val="windowText" lastClr="00000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de-CH" sz="1200" b="1" kern="0" dirty="0">
                <a:solidFill>
                  <a:prstClr val="black"/>
                </a:solidFill>
                <a:latin typeface="Arial"/>
              </a:rPr>
              <a:t>Beispiel</a:t>
            </a:r>
          </a:p>
        </p:txBody>
      </p:sp>
      <p:sp>
        <p:nvSpPr>
          <p:cNvPr id="75" name="Text Box 9"/>
          <p:cNvSpPr txBox="1">
            <a:spLocks noChangeArrowheads="1"/>
          </p:cNvSpPr>
          <p:nvPr>
            <p:custDataLst>
              <p:tags r:id="rId38"/>
            </p:custDataLst>
          </p:nvPr>
        </p:nvSpPr>
        <p:spPr bwMode="auto">
          <a:xfrm>
            <a:off x="7752310" y="1737933"/>
            <a:ext cx="427273" cy="108000"/>
          </a:xfrm>
          <a:prstGeom prst="rect">
            <a:avLst/>
          </a:prstGeom>
          <a:solidFill>
            <a:sysClr val="window" lastClr="FFFFFF">
              <a:lumMod val="50000"/>
            </a:sysClr>
          </a:solidFill>
          <a:ln w="9525" algn="ctr">
            <a:noFill/>
            <a:miter lim="800000"/>
            <a:headEnd/>
            <a:tailEnd/>
          </a:ln>
        </p:spPr>
        <p:txBody>
          <a:bodyPr lIns="0" tIns="0" rIns="0" bIns="0" anchor="ctr"/>
          <a:lstStyle/>
          <a:p>
            <a:pPr marL="87292" indent="-87292" algn="ctr" defTabSz="914180">
              <a:spcBef>
                <a:spcPct val="50000"/>
              </a:spcBef>
              <a:defRPr/>
            </a:pPr>
            <a:endParaRPr lang="de-DE" sz="700" kern="0">
              <a:solidFill>
                <a:srgbClr val="FFFFFF"/>
              </a:solidFill>
              <a:latin typeface="Arial"/>
            </a:endParaRPr>
          </a:p>
        </p:txBody>
      </p:sp>
      <p:sp>
        <p:nvSpPr>
          <p:cNvPr id="76" name="Rechteck 75"/>
          <p:cNvSpPr/>
          <p:nvPr>
            <p:custDataLst>
              <p:tags r:id="rId39"/>
            </p:custDataLst>
          </p:nvPr>
        </p:nvSpPr>
        <p:spPr>
          <a:xfrm rot="2700000">
            <a:off x="8132374" y="1737933"/>
            <a:ext cx="108000" cy="108000"/>
          </a:xfrm>
          <a:prstGeom prst="rect">
            <a:avLst/>
          </a:prstGeom>
          <a:solidFill>
            <a:srgbClr val="FF6307"/>
          </a:solidFill>
          <a:ln w="6350" cap="flat" cmpd="sng" algn="ctr">
            <a:noFill/>
            <a:prstDash val="solid"/>
          </a:ln>
          <a:effectLst/>
        </p:spPr>
        <p:txBody>
          <a:bodyPr lIns="89978" tIns="46789" rIns="89978" bIns="46789"/>
          <a:lstStyle/>
          <a:p>
            <a:pPr algn="ctr">
              <a:defRPr/>
            </a:pPr>
            <a:endParaRPr lang="de-DE" sz="1000" kern="0" dirty="0">
              <a:solidFill>
                <a:srgbClr val="000000"/>
              </a:solidFill>
              <a:latin typeface="Arial"/>
              <a:cs typeface="Arial" pitchFamily="34" charset="0"/>
            </a:endParaRPr>
          </a:p>
        </p:txBody>
      </p:sp>
      <p:sp>
        <p:nvSpPr>
          <p:cNvPr id="77" name="Text Box 9"/>
          <p:cNvSpPr txBox="1">
            <a:spLocks noChangeArrowheads="1"/>
          </p:cNvSpPr>
          <p:nvPr>
            <p:custDataLst>
              <p:tags r:id="rId40"/>
            </p:custDataLst>
          </p:nvPr>
        </p:nvSpPr>
        <p:spPr bwMode="auto">
          <a:xfrm>
            <a:off x="7752308" y="1885760"/>
            <a:ext cx="169502"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78" name="Gleichschenkliges Dreieck 77"/>
          <p:cNvSpPr/>
          <p:nvPr/>
        </p:nvSpPr>
        <p:spPr>
          <a:xfrm>
            <a:off x="7635381" y="1557911"/>
            <a:ext cx="140081" cy="120759"/>
          </a:xfrm>
          <a:prstGeom prst="triangle">
            <a:avLst/>
          </a:prstGeom>
          <a:solidFill>
            <a:srgbClr val="FF6307"/>
          </a:solidFill>
          <a:ln w="6350" cap="flat" cmpd="sng" algn="ctr">
            <a:noFill/>
            <a:prstDash val="solid"/>
          </a:ln>
          <a:effectLst/>
        </p:spPr>
        <p:txBody>
          <a:bodyPr lIns="89978" tIns="46789" rIns="89978" bIns="46789"/>
          <a:lstStyle/>
          <a:p>
            <a:pPr algn="ctr">
              <a:defRPr/>
            </a:pPr>
            <a:endParaRPr lang="de-CH" sz="1000" kern="0">
              <a:solidFill>
                <a:srgbClr val="000000"/>
              </a:solidFill>
              <a:latin typeface="Arial"/>
              <a:cs typeface="Arial" pitchFamily="34" charset="0"/>
            </a:endParaRPr>
          </a:p>
        </p:txBody>
      </p:sp>
      <p:sp>
        <p:nvSpPr>
          <p:cNvPr id="79" name="Text Box 9"/>
          <p:cNvSpPr txBox="1">
            <a:spLocks noChangeArrowheads="1"/>
          </p:cNvSpPr>
          <p:nvPr>
            <p:custDataLst>
              <p:tags r:id="rId41"/>
            </p:custDataLst>
          </p:nvPr>
        </p:nvSpPr>
        <p:spPr bwMode="auto">
          <a:xfrm>
            <a:off x="7919310" y="2039393"/>
            <a:ext cx="169502"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80" name="Text Box 9"/>
          <p:cNvSpPr txBox="1">
            <a:spLocks noChangeArrowheads="1"/>
          </p:cNvSpPr>
          <p:nvPr>
            <p:custDataLst>
              <p:tags r:id="rId42"/>
            </p:custDataLst>
          </p:nvPr>
        </p:nvSpPr>
        <p:spPr bwMode="auto">
          <a:xfrm>
            <a:off x="7922947" y="2189786"/>
            <a:ext cx="256634"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81" name="Text Box 9"/>
          <p:cNvSpPr txBox="1">
            <a:spLocks noChangeArrowheads="1"/>
          </p:cNvSpPr>
          <p:nvPr>
            <p:custDataLst>
              <p:tags r:id="rId43"/>
            </p:custDataLst>
          </p:nvPr>
        </p:nvSpPr>
        <p:spPr bwMode="auto">
          <a:xfrm>
            <a:off x="8148313" y="2330563"/>
            <a:ext cx="612106" cy="108000"/>
          </a:xfrm>
          <a:prstGeom prst="rect">
            <a:avLst/>
          </a:prstGeom>
          <a:solidFill>
            <a:sysClr val="window" lastClr="FFFFFF">
              <a:lumMod val="50000"/>
            </a:sysClr>
          </a:solidFill>
          <a:ln w="9525" algn="ctr">
            <a:noFill/>
            <a:miter lim="800000"/>
            <a:headEnd/>
            <a:tailEnd/>
          </a:ln>
        </p:spPr>
        <p:txBody>
          <a:bodyPr lIns="0" tIns="0" rIns="0" bIns="0" anchor="ctr"/>
          <a:lstStyle/>
          <a:p>
            <a:pPr marL="87292" indent="-87292" algn="ctr" defTabSz="914180">
              <a:spcBef>
                <a:spcPct val="50000"/>
              </a:spcBef>
              <a:defRPr/>
            </a:pPr>
            <a:endParaRPr lang="de-DE" sz="700" kern="0">
              <a:solidFill>
                <a:srgbClr val="FFFFFF"/>
              </a:solidFill>
              <a:latin typeface="Arial"/>
            </a:endParaRPr>
          </a:p>
        </p:txBody>
      </p:sp>
      <p:sp>
        <p:nvSpPr>
          <p:cNvPr id="82" name="Rechteck 81"/>
          <p:cNvSpPr/>
          <p:nvPr>
            <p:custDataLst>
              <p:tags r:id="rId44"/>
            </p:custDataLst>
          </p:nvPr>
        </p:nvSpPr>
        <p:spPr>
          <a:xfrm rot="2700000">
            <a:off x="8713157" y="2330562"/>
            <a:ext cx="108000" cy="108000"/>
          </a:xfrm>
          <a:prstGeom prst="rect">
            <a:avLst/>
          </a:prstGeom>
          <a:solidFill>
            <a:srgbClr val="FF6307"/>
          </a:solidFill>
          <a:ln w="6350" cap="flat" cmpd="sng" algn="ctr">
            <a:noFill/>
            <a:prstDash val="solid"/>
          </a:ln>
          <a:effectLst/>
        </p:spPr>
        <p:txBody>
          <a:bodyPr lIns="89978" tIns="46789" rIns="89978" bIns="46789"/>
          <a:lstStyle/>
          <a:p>
            <a:pPr algn="ctr">
              <a:defRPr/>
            </a:pPr>
            <a:endParaRPr lang="de-DE" sz="1000" kern="0" dirty="0">
              <a:solidFill>
                <a:srgbClr val="000000"/>
              </a:solidFill>
              <a:latin typeface="Arial"/>
              <a:cs typeface="Arial" pitchFamily="34" charset="0"/>
            </a:endParaRPr>
          </a:p>
        </p:txBody>
      </p:sp>
      <p:sp>
        <p:nvSpPr>
          <p:cNvPr id="83" name="Text Box 9"/>
          <p:cNvSpPr txBox="1">
            <a:spLocks noChangeArrowheads="1"/>
          </p:cNvSpPr>
          <p:nvPr>
            <p:custDataLst>
              <p:tags r:id="rId45"/>
            </p:custDataLst>
          </p:nvPr>
        </p:nvSpPr>
        <p:spPr bwMode="auto">
          <a:xfrm>
            <a:off x="8148313" y="2478390"/>
            <a:ext cx="108050"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84" name="Text Box 9"/>
          <p:cNvSpPr txBox="1">
            <a:spLocks noChangeArrowheads="1"/>
          </p:cNvSpPr>
          <p:nvPr>
            <p:custDataLst>
              <p:tags r:id="rId46"/>
            </p:custDataLst>
          </p:nvPr>
        </p:nvSpPr>
        <p:spPr bwMode="auto">
          <a:xfrm>
            <a:off x="8256363" y="2632023"/>
            <a:ext cx="169502"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85" name="Text Box 9"/>
          <p:cNvSpPr txBox="1">
            <a:spLocks noChangeArrowheads="1"/>
          </p:cNvSpPr>
          <p:nvPr>
            <p:custDataLst>
              <p:tags r:id="rId47"/>
            </p:custDataLst>
          </p:nvPr>
        </p:nvSpPr>
        <p:spPr bwMode="auto">
          <a:xfrm>
            <a:off x="8318952" y="2782416"/>
            <a:ext cx="256634"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86" name="Text Box 9"/>
          <p:cNvSpPr txBox="1">
            <a:spLocks noChangeArrowheads="1"/>
          </p:cNvSpPr>
          <p:nvPr>
            <p:custDataLst>
              <p:tags r:id="rId48"/>
            </p:custDataLst>
          </p:nvPr>
        </p:nvSpPr>
        <p:spPr bwMode="auto">
          <a:xfrm>
            <a:off x="8318953" y="2910454"/>
            <a:ext cx="441467"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87" name="Text Box 9"/>
          <p:cNvSpPr txBox="1">
            <a:spLocks noChangeArrowheads="1"/>
          </p:cNvSpPr>
          <p:nvPr>
            <p:custDataLst>
              <p:tags r:id="rId49"/>
            </p:custDataLst>
          </p:nvPr>
        </p:nvSpPr>
        <p:spPr bwMode="auto">
          <a:xfrm>
            <a:off x="8828555" y="3117946"/>
            <a:ext cx="867969" cy="108000"/>
          </a:xfrm>
          <a:prstGeom prst="rect">
            <a:avLst/>
          </a:prstGeom>
          <a:solidFill>
            <a:sysClr val="window" lastClr="FFFFFF">
              <a:lumMod val="50000"/>
            </a:sysClr>
          </a:solidFill>
          <a:ln w="9525" algn="ctr">
            <a:noFill/>
            <a:miter lim="800000"/>
            <a:headEnd/>
            <a:tailEnd/>
          </a:ln>
        </p:spPr>
        <p:txBody>
          <a:bodyPr lIns="0" tIns="0" rIns="0" bIns="0" anchor="ctr"/>
          <a:lstStyle/>
          <a:p>
            <a:pPr marL="87292" indent="-87292" algn="ctr" defTabSz="914180">
              <a:spcBef>
                <a:spcPct val="50000"/>
              </a:spcBef>
              <a:defRPr/>
            </a:pPr>
            <a:endParaRPr lang="de-DE" sz="700" kern="0">
              <a:solidFill>
                <a:srgbClr val="FFFFFF"/>
              </a:solidFill>
              <a:latin typeface="Arial"/>
            </a:endParaRPr>
          </a:p>
        </p:txBody>
      </p:sp>
      <p:sp>
        <p:nvSpPr>
          <p:cNvPr id="88" name="Rechteck 87"/>
          <p:cNvSpPr/>
          <p:nvPr>
            <p:custDataLst>
              <p:tags r:id="rId50"/>
            </p:custDataLst>
          </p:nvPr>
        </p:nvSpPr>
        <p:spPr>
          <a:xfrm rot="2700000">
            <a:off x="9643492" y="3117945"/>
            <a:ext cx="108000" cy="108000"/>
          </a:xfrm>
          <a:prstGeom prst="rect">
            <a:avLst/>
          </a:prstGeom>
          <a:solidFill>
            <a:srgbClr val="FF6307"/>
          </a:solidFill>
          <a:ln w="6350" cap="flat" cmpd="sng" algn="ctr">
            <a:noFill/>
            <a:prstDash val="solid"/>
          </a:ln>
          <a:effectLst/>
        </p:spPr>
        <p:txBody>
          <a:bodyPr lIns="89978" tIns="46789" rIns="89978" bIns="46789"/>
          <a:lstStyle/>
          <a:p>
            <a:pPr algn="ctr">
              <a:defRPr/>
            </a:pPr>
            <a:endParaRPr lang="de-DE" sz="1000" kern="0" dirty="0">
              <a:solidFill>
                <a:srgbClr val="000000"/>
              </a:solidFill>
              <a:latin typeface="Arial"/>
              <a:cs typeface="Arial" pitchFamily="34" charset="0"/>
            </a:endParaRPr>
          </a:p>
        </p:txBody>
      </p:sp>
      <p:sp>
        <p:nvSpPr>
          <p:cNvPr id="89" name="Text Box 9"/>
          <p:cNvSpPr txBox="1">
            <a:spLocks noChangeArrowheads="1"/>
          </p:cNvSpPr>
          <p:nvPr>
            <p:custDataLst>
              <p:tags r:id="rId51"/>
            </p:custDataLst>
          </p:nvPr>
        </p:nvSpPr>
        <p:spPr bwMode="auto">
          <a:xfrm>
            <a:off x="8828555" y="3265773"/>
            <a:ext cx="153215"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90" name="Text Box 9"/>
          <p:cNvSpPr txBox="1">
            <a:spLocks noChangeArrowheads="1"/>
          </p:cNvSpPr>
          <p:nvPr>
            <p:custDataLst>
              <p:tags r:id="rId52"/>
            </p:custDataLst>
          </p:nvPr>
        </p:nvSpPr>
        <p:spPr bwMode="auto">
          <a:xfrm>
            <a:off x="8936605" y="3419406"/>
            <a:ext cx="240355"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91" name="Text Box 9"/>
          <p:cNvSpPr txBox="1">
            <a:spLocks noChangeArrowheads="1"/>
          </p:cNvSpPr>
          <p:nvPr>
            <p:custDataLst>
              <p:tags r:id="rId53"/>
            </p:custDataLst>
          </p:nvPr>
        </p:nvSpPr>
        <p:spPr bwMode="auto">
          <a:xfrm>
            <a:off x="8999193" y="3569799"/>
            <a:ext cx="363908"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92" name="Text Box 9"/>
          <p:cNvSpPr txBox="1">
            <a:spLocks noChangeArrowheads="1"/>
          </p:cNvSpPr>
          <p:nvPr>
            <p:custDataLst>
              <p:tags r:id="rId54"/>
            </p:custDataLst>
          </p:nvPr>
        </p:nvSpPr>
        <p:spPr bwMode="auto">
          <a:xfrm>
            <a:off x="8999192" y="3697837"/>
            <a:ext cx="626002" cy="72000"/>
          </a:xfrm>
          <a:prstGeom prst="rect">
            <a:avLst/>
          </a:prstGeom>
          <a:solidFill>
            <a:srgbClr val="FFFFFF">
              <a:lumMod val="75000"/>
            </a:srgbClr>
          </a:solidFill>
          <a:ln w="9525" algn="ctr">
            <a:noFill/>
            <a:miter lim="800000"/>
            <a:headEnd/>
            <a:tailEnd/>
          </a:ln>
        </p:spPr>
        <p:txBody>
          <a:bodyPr lIns="0" tIns="0" rIns="0" bIns="0" anchor="ctr"/>
          <a:lstStyle/>
          <a:p>
            <a:pPr marL="87292" indent="-87292" algn="ctr" defTabSz="914180">
              <a:spcBef>
                <a:spcPct val="50000"/>
              </a:spcBef>
              <a:defRPr/>
            </a:pPr>
            <a:endParaRPr lang="de-DE" sz="700" kern="0" dirty="0">
              <a:solidFill>
                <a:srgbClr val="FFFFFF"/>
              </a:solidFill>
              <a:latin typeface="Arial"/>
            </a:endParaRPr>
          </a:p>
        </p:txBody>
      </p:sp>
      <p:sp>
        <p:nvSpPr>
          <p:cNvPr id="93" name="Rechteck 92"/>
          <p:cNvSpPr/>
          <p:nvPr>
            <p:custDataLst>
              <p:tags r:id="rId55"/>
            </p:custDataLst>
          </p:nvPr>
        </p:nvSpPr>
        <p:spPr>
          <a:xfrm rot="2700000">
            <a:off x="9120024" y="3117944"/>
            <a:ext cx="108000" cy="108000"/>
          </a:xfrm>
          <a:prstGeom prst="rect">
            <a:avLst/>
          </a:prstGeom>
          <a:solidFill>
            <a:srgbClr val="FF6307"/>
          </a:solidFill>
          <a:ln w="6350" cap="flat" cmpd="sng" algn="ctr">
            <a:noFill/>
            <a:prstDash val="solid"/>
          </a:ln>
          <a:effectLst/>
        </p:spPr>
        <p:txBody>
          <a:bodyPr lIns="89978" tIns="46789" rIns="89978" bIns="46789"/>
          <a:lstStyle/>
          <a:p>
            <a:pPr algn="ctr">
              <a:defRPr/>
            </a:pPr>
            <a:endParaRPr lang="de-DE" sz="1000" kern="0" dirty="0">
              <a:solidFill>
                <a:srgbClr val="000000"/>
              </a:solidFill>
              <a:latin typeface="Arial"/>
              <a:cs typeface="Arial" pitchFamily="34" charset="0"/>
            </a:endParaRPr>
          </a:p>
        </p:txBody>
      </p:sp>
      <p:sp>
        <p:nvSpPr>
          <p:cNvPr id="94" name="Gleichschenkliges Dreieck 93"/>
          <p:cNvSpPr/>
          <p:nvPr/>
        </p:nvSpPr>
        <p:spPr>
          <a:xfrm>
            <a:off x="8192872" y="1557911"/>
            <a:ext cx="140081" cy="120759"/>
          </a:xfrm>
          <a:prstGeom prst="triangle">
            <a:avLst/>
          </a:prstGeom>
          <a:solidFill>
            <a:srgbClr val="FF6307"/>
          </a:solidFill>
          <a:ln w="6350" cap="flat" cmpd="sng" algn="ctr">
            <a:noFill/>
            <a:prstDash val="solid"/>
          </a:ln>
          <a:effectLst/>
        </p:spPr>
        <p:txBody>
          <a:bodyPr lIns="89978" tIns="46789" rIns="89978" bIns="46789"/>
          <a:lstStyle/>
          <a:p>
            <a:pPr algn="ctr">
              <a:defRPr/>
            </a:pPr>
            <a:endParaRPr lang="de-CH" sz="1000" kern="0">
              <a:solidFill>
                <a:srgbClr val="000000"/>
              </a:solidFill>
              <a:latin typeface="Arial"/>
              <a:cs typeface="Arial" pitchFamily="34" charset="0"/>
            </a:endParaRPr>
          </a:p>
        </p:txBody>
      </p:sp>
      <p:sp>
        <p:nvSpPr>
          <p:cNvPr id="95" name="Gleichschenkliges Dreieck 94"/>
          <p:cNvSpPr/>
          <p:nvPr/>
        </p:nvSpPr>
        <p:spPr>
          <a:xfrm>
            <a:off x="8796524" y="1557911"/>
            <a:ext cx="140081" cy="120759"/>
          </a:xfrm>
          <a:prstGeom prst="triangle">
            <a:avLst/>
          </a:prstGeom>
          <a:solidFill>
            <a:srgbClr val="FF6307"/>
          </a:solidFill>
          <a:ln w="6350" cap="flat" cmpd="sng" algn="ctr">
            <a:noFill/>
            <a:prstDash val="solid"/>
          </a:ln>
          <a:effectLst/>
        </p:spPr>
        <p:txBody>
          <a:bodyPr lIns="89978" tIns="46789" rIns="89978" bIns="46789"/>
          <a:lstStyle/>
          <a:p>
            <a:pPr algn="ctr">
              <a:defRPr/>
            </a:pPr>
            <a:endParaRPr lang="de-CH" sz="1000" kern="0">
              <a:solidFill>
                <a:srgbClr val="000000"/>
              </a:solidFill>
              <a:latin typeface="Arial"/>
              <a:cs typeface="Arial" pitchFamily="34" charset="0"/>
            </a:endParaRPr>
          </a:p>
        </p:txBody>
      </p:sp>
      <p:sp>
        <p:nvSpPr>
          <p:cNvPr id="96" name="Gleichschenkliges Dreieck 95"/>
          <p:cNvSpPr/>
          <p:nvPr/>
        </p:nvSpPr>
        <p:spPr>
          <a:xfrm>
            <a:off x="9192101" y="1557911"/>
            <a:ext cx="140081" cy="120759"/>
          </a:xfrm>
          <a:prstGeom prst="triangle">
            <a:avLst/>
          </a:prstGeom>
          <a:solidFill>
            <a:srgbClr val="FF6307"/>
          </a:solidFill>
          <a:ln w="6350" cap="flat" cmpd="sng" algn="ctr">
            <a:noFill/>
            <a:prstDash val="solid"/>
          </a:ln>
          <a:effectLst/>
        </p:spPr>
        <p:txBody>
          <a:bodyPr lIns="89978" tIns="46789" rIns="89978" bIns="46789"/>
          <a:lstStyle/>
          <a:p>
            <a:pPr algn="ctr">
              <a:defRPr/>
            </a:pPr>
            <a:endParaRPr lang="de-CH" sz="1000" kern="0">
              <a:solidFill>
                <a:srgbClr val="000000"/>
              </a:solidFill>
              <a:latin typeface="Arial"/>
              <a:cs typeface="Arial" pitchFamily="34" charset="0"/>
            </a:endParaRPr>
          </a:p>
        </p:txBody>
      </p:sp>
      <p:sp>
        <p:nvSpPr>
          <p:cNvPr id="97" name="Gleichschenkliges Dreieck 96"/>
          <p:cNvSpPr/>
          <p:nvPr/>
        </p:nvSpPr>
        <p:spPr>
          <a:xfrm>
            <a:off x="9678062" y="1557911"/>
            <a:ext cx="140081" cy="120759"/>
          </a:xfrm>
          <a:prstGeom prst="triangle">
            <a:avLst/>
          </a:prstGeom>
          <a:solidFill>
            <a:srgbClr val="FF6307"/>
          </a:solidFill>
          <a:ln w="6350" cap="flat" cmpd="sng" algn="ctr">
            <a:noFill/>
            <a:prstDash val="solid"/>
          </a:ln>
          <a:effectLst/>
        </p:spPr>
        <p:txBody>
          <a:bodyPr lIns="89978" tIns="46789" rIns="89978" bIns="46789"/>
          <a:lstStyle/>
          <a:p>
            <a:pPr algn="ctr">
              <a:defRPr/>
            </a:pPr>
            <a:endParaRPr lang="de-CH" sz="1000" kern="0">
              <a:solidFill>
                <a:srgbClr val="000000"/>
              </a:solidFill>
              <a:latin typeface="Arial"/>
              <a:cs typeface="Arial" pitchFamily="34" charset="0"/>
            </a:endParaRPr>
          </a:p>
        </p:txBody>
      </p:sp>
      <p:sp>
        <p:nvSpPr>
          <p:cNvPr id="98" name="Rectangle 59"/>
          <p:cNvSpPr/>
          <p:nvPr/>
        </p:nvSpPr>
        <p:spPr>
          <a:xfrm>
            <a:off x="1768442" y="3925702"/>
            <a:ext cx="4571998"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DE" sz="1200" b="1" kern="0" dirty="0">
                <a:solidFill>
                  <a:srgbClr val="FFFFFF"/>
                </a:solidFill>
                <a:latin typeface="Arial"/>
              </a:rPr>
              <a:t>Finanzielle Ressourcen [TCHF]</a:t>
            </a:r>
            <a:endParaRPr lang="en-GB" sz="1200" b="1" kern="0" dirty="0">
              <a:solidFill>
                <a:srgbClr val="FFFFFF"/>
              </a:solidFill>
              <a:latin typeface="Arial"/>
            </a:endParaRPr>
          </a:p>
        </p:txBody>
      </p:sp>
      <p:graphicFrame>
        <p:nvGraphicFramePr>
          <p:cNvPr id="99" name="Tabelle 98"/>
          <p:cNvGraphicFramePr>
            <a:graphicFrameLocks noGrp="1"/>
          </p:cNvGraphicFramePr>
          <p:nvPr>
            <p:extLst/>
          </p:nvPr>
        </p:nvGraphicFramePr>
        <p:xfrm>
          <a:off x="1768442" y="4175208"/>
          <a:ext cx="4571998" cy="1846080"/>
        </p:xfrm>
        <a:graphic>
          <a:graphicData uri="http://schemas.openxmlformats.org/drawingml/2006/table">
            <a:tbl>
              <a:tblPr firstRow="1" bandRow="1"/>
              <a:tblGrid>
                <a:gridCol w="2037848">
                  <a:extLst>
                    <a:ext uri="{9D8B030D-6E8A-4147-A177-3AD203B41FA5}">
                      <a16:colId xmlns:a16="http://schemas.microsoft.com/office/drawing/2014/main" val="20000"/>
                    </a:ext>
                  </a:extLst>
                </a:gridCol>
                <a:gridCol w="506830">
                  <a:extLst>
                    <a:ext uri="{9D8B030D-6E8A-4147-A177-3AD203B41FA5}">
                      <a16:colId xmlns:a16="http://schemas.microsoft.com/office/drawing/2014/main" val="20001"/>
                    </a:ext>
                  </a:extLst>
                </a:gridCol>
                <a:gridCol w="506830">
                  <a:extLst>
                    <a:ext uri="{9D8B030D-6E8A-4147-A177-3AD203B41FA5}">
                      <a16:colId xmlns:a16="http://schemas.microsoft.com/office/drawing/2014/main" val="20002"/>
                    </a:ext>
                  </a:extLst>
                </a:gridCol>
                <a:gridCol w="506830">
                  <a:extLst>
                    <a:ext uri="{9D8B030D-6E8A-4147-A177-3AD203B41FA5}">
                      <a16:colId xmlns:a16="http://schemas.microsoft.com/office/drawing/2014/main" val="20003"/>
                    </a:ext>
                  </a:extLst>
                </a:gridCol>
                <a:gridCol w="506830">
                  <a:extLst>
                    <a:ext uri="{9D8B030D-6E8A-4147-A177-3AD203B41FA5}">
                      <a16:colId xmlns:a16="http://schemas.microsoft.com/office/drawing/2014/main" val="20004"/>
                    </a:ext>
                  </a:extLst>
                </a:gridCol>
                <a:gridCol w="506830">
                  <a:extLst>
                    <a:ext uri="{9D8B030D-6E8A-4147-A177-3AD203B41FA5}">
                      <a16:colId xmlns:a16="http://schemas.microsoft.com/office/drawing/2014/main" val="20005"/>
                    </a:ext>
                  </a:extLst>
                </a:gridCol>
              </a:tblGrid>
              <a:tr h="23076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de-CH" sz="1000" b="1" dirty="0" smtClean="0">
                          <a:solidFill>
                            <a:schemeClr val="bg1"/>
                          </a:solidFill>
                        </a:rPr>
                        <a:t>Kostentypen</a:t>
                      </a:r>
                      <a:endParaRPr lang="de-CH" sz="1000" b="1" dirty="0">
                        <a:solidFill>
                          <a:schemeClr val="bg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de-CH" sz="1000" b="1" dirty="0" smtClean="0">
                          <a:solidFill>
                            <a:schemeClr val="bg1"/>
                          </a:solidFill>
                        </a:rPr>
                        <a:t>2015</a:t>
                      </a:r>
                      <a:endParaRPr lang="de-CH" sz="1000" b="1" dirty="0">
                        <a:solidFill>
                          <a:schemeClr val="bg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de-CH" sz="1000" b="1" dirty="0" smtClean="0">
                          <a:solidFill>
                            <a:schemeClr val="bg1"/>
                          </a:solidFill>
                        </a:rPr>
                        <a:t>2016</a:t>
                      </a:r>
                      <a:endParaRPr lang="de-CH" sz="1000" b="1" dirty="0">
                        <a:solidFill>
                          <a:schemeClr val="bg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de-CH" sz="1000" b="1" dirty="0" smtClean="0">
                          <a:solidFill>
                            <a:schemeClr val="bg1"/>
                          </a:solidFill>
                        </a:rPr>
                        <a:t>2017</a:t>
                      </a:r>
                      <a:endParaRPr lang="de-CH" sz="1000" b="1" dirty="0">
                        <a:solidFill>
                          <a:schemeClr val="bg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de-CH" sz="1000" b="1" dirty="0" smtClean="0">
                          <a:solidFill>
                            <a:schemeClr val="bg1"/>
                          </a:solidFill>
                        </a:rPr>
                        <a:t>2018</a:t>
                      </a:r>
                      <a:endParaRPr lang="de-CH" sz="1000" b="1" dirty="0">
                        <a:solidFill>
                          <a:schemeClr val="bg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de-CH" sz="1000" b="1" dirty="0" smtClean="0">
                          <a:solidFill>
                            <a:schemeClr val="bg1"/>
                          </a:solidFill>
                        </a:rPr>
                        <a:t>Total</a:t>
                      </a:r>
                      <a:endParaRPr lang="de-CH" sz="1000" b="1" dirty="0">
                        <a:solidFill>
                          <a:schemeClr val="bg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0000"/>
                  </a:ext>
                </a:extLst>
              </a:tr>
              <a:tr h="2307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350"/>
                        </a:spcAft>
                      </a:pPr>
                      <a:r>
                        <a:rPr lang="de-CH" sz="1000" dirty="0" smtClean="0"/>
                        <a:t>EL eigener Bereich</a:t>
                      </a: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1"/>
                  </a:ext>
                </a:extLst>
              </a:tr>
              <a:tr h="2307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350"/>
                        </a:spcAft>
                      </a:pPr>
                      <a:r>
                        <a:rPr lang="de-CH" sz="1000" dirty="0" smtClean="0"/>
                        <a:t>EL anderer Bereich</a:t>
                      </a: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07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350"/>
                        </a:spcAft>
                      </a:pPr>
                      <a:r>
                        <a:rPr lang="de-CH" sz="1000" dirty="0" smtClean="0"/>
                        <a:t>Beratungen &amp; Dienstleistungen</a:t>
                      </a: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3"/>
                  </a:ext>
                </a:extLst>
              </a:tr>
              <a:tr h="2307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350"/>
                        </a:spcAft>
                      </a:pPr>
                      <a:r>
                        <a:rPr lang="de-CH" sz="1000" dirty="0" smtClean="0"/>
                        <a:t>Material &amp; Fremdleistungen</a:t>
                      </a: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7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dirty="0" smtClean="0"/>
                        <a:t>Übrige</a:t>
                      </a:r>
                      <a:r>
                        <a:rPr lang="de-CH" sz="1000" baseline="0" dirty="0" smtClean="0"/>
                        <a:t> (Spesen,</a:t>
                      </a:r>
                      <a:r>
                        <a:rPr lang="de-CH" sz="800" baseline="0" dirty="0" smtClean="0"/>
                        <a:t> </a:t>
                      </a:r>
                      <a:r>
                        <a:rPr lang="de-CH" sz="1000" baseline="0" dirty="0" smtClean="0"/>
                        <a:t>Weiterbildung</a:t>
                      </a:r>
                      <a:r>
                        <a:rPr lang="de-CH" sz="800" baseline="0" dirty="0" smtClean="0"/>
                        <a:t> </a:t>
                      </a:r>
                      <a:r>
                        <a:rPr lang="de-CH" sz="1000" baseline="0" dirty="0" smtClean="0"/>
                        <a:t>etc.)</a:t>
                      </a: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5"/>
                  </a:ext>
                </a:extLst>
              </a:tr>
              <a:tr h="2307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b="0" dirty="0" smtClean="0">
                          <a:solidFill>
                            <a:schemeClr val="tx1"/>
                          </a:solidFill>
                        </a:rPr>
                        <a:t>Reserven</a:t>
                      </a:r>
                      <a:endParaRPr lang="de-CH" sz="1000" b="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0"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07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CH" sz="1000" b="1" dirty="0" smtClean="0">
                          <a:solidFill>
                            <a:schemeClr val="tx1"/>
                          </a:solidFill>
                        </a:rPr>
                        <a:t>Total</a:t>
                      </a: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de-CH" sz="1000" b="1" dirty="0">
                        <a:solidFill>
                          <a:schemeClr val="tx1"/>
                        </a:solidFill>
                      </a:endParaRPr>
                    </a:p>
                  </a:txBody>
                  <a:tcPr marL="18000" marR="18000" marT="18000" marB="18000" anchor="ctr">
                    <a:lnL w="9525" cap="flat" cmpd="sng" algn="ctr">
                      <a:solidFill>
                        <a:sysClr val="window" lastClr="FFFFFF">
                          <a:lumMod val="65000"/>
                        </a:sysClr>
                      </a:solidFill>
                      <a:prstDash val="solid"/>
                      <a:round/>
                      <a:headEnd type="none" w="med" len="med"/>
                      <a:tailEnd type="none" w="med" len="med"/>
                    </a:lnL>
                    <a:lnR w="9525" cap="flat" cmpd="sng" algn="ctr">
                      <a:solidFill>
                        <a:sysClr val="window" lastClr="FFFFFF">
                          <a:lumMod val="6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7"/>
                  </a:ext>
                </a:extLst>
              </a:tr>
            </a:tbl>
          </a:graphicData>
        </a:graphic>
      </p:graphicFrame>
      <p:sp>
        <p:nvSpPr>
          <p:cNvPr id="100" name="Rectangle 59"/>
          <p:cNvSpPr/>
          <p:nvPr/>
        </p:nvSpPr>
        <p:spPr>
          <a:xfrm>
            <a:off x="6415610" y="3925703"/>
            <a:ext cx="2203181" cy="448117"/>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DE" sz="1200" b="1" kern="0" dirty="0">
                <a:solidFill>
                  <a:srgbClr val="FFFFFF"/>
                </a:solidFill>
                <a:latin typeface="Arial"/>
              </a:rPr>
              <a:t>KPIs</a:t>
            </a:r>
            <a:r>
              <a:rPr lang="de-DE" sz="1200" b="1" kern="0" baseline="30000" dirty="0">
                <a:solidFill>
                  <a:srgbClr val="FFFFFF"/>
                </a:solidFill>
                <a:latin typeface="Arial"/>
              </a:rPr>
              <a:t>1</a:t>
            </a:r>
            <a:endParaRPr lang="en-GB" sz="1200" b="1" kern="0" baseline="30000" dirty="0">
              <a:solidFill>
                <a:srgbClr val="FFFFFF"/>
              </a:solidFill>
              <a:latin typeface="Arial"/>
            </a:endParaRPr>
          </a:p>
        </p:txBody>
      </p:sp>
      <p:graphicFrame>
        <p:nvGraphicFramePr>
          <p:cNvPr id="101" name="Tabelle 100"/>
          <p:cNvGraphicFramePr>
            <a:graphicFrameLocks noGrp="1"/>
          </p:cNvGraphicFramePr>
          <p:nvPr>
            <p:extLst/>
          </p:nvPr>
        </p:nvGraphicFramePr>
        <p:xfrm>
          <a:off x="6415610" y="4373817"/>
          <a:ext cx="2203181" cy="1647470"/>
        </p:xfrm>
        <a:graphic>
          <a:graphicData uri="http://schemas.openxmlformats.org/drawingml/2006/table">
            <a:tbl>
              <a:tblPr bandRow="1"/>
              <a:tblGrid>
                <a:gridCol w="1552723">
                  <a:extLst>
                    <a:ext uri="{9D8B030D-6E8A-4147-A177-3AD203B41FA5}">
                      <a16:colId xmlns:a16="http://schemas.microsoft.com/office/drawing/2014/main" val="20000"/>
                    </a:ext>
                  </a:extLst>
                </a:gridCol>
                <a:gridCol w="650458">
                  <a:extLst>
                    <a:ext uri="{9D8B030D-6E8A-4147-A177-3AD203B41FA5}">
                      <a16:colId xmlns:a16="http://schemas.microsoft.com/office/drawing/2014/main" val="20001"/>
                    </a:ext>
                  </a:extLst>
                </a:gridCol>
              </a:tblGrid>
              <a:tr h="3294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95000"/>
                        </a:lnSpc>
                      </a:pPr>
                      <a:r>
                        <a:rPr lang="de-CH" sz="1000" dirty="0" smtClean="0"/>
                        <a:t>Kosteneinsparungen </a:t>
                      </a:r>
                      <a:r>
                        <a:rPr lang="de-CH" sz="1000" baseline="0" dirty="0" smtClean="0"/>
                        <a:t>/ Jahr</a:t>
                      </a: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94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95000"/>
                        </a:lnSpc>
                      </a:pPr>
                      <a:r>
                        <a:rPr lang="de-CH" sz="1000" dirty="0" smtClean="0"/>
                        <a:t>Zus. Einnahmen / Jahr</a:t>
                      </a: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94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95000"/>
                        </a:lnSpc>
                      </a:pPr>
                      <a:r>
                        <a:rPr lang="de-CH" sz="1000" dirty="0" smtClean="0"/>
                        <a:t>Betriebskosten / Jahr</a:t>
                      </a: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94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95000"/>
                        </a:lnSpc>
                      </a:pPr>
                      <a:r>
                        <a:rPr lang="de-CH" sz="1000" dirty="0" smtClean="0">
                          <a:solidFill>
                            <a:schemeClr val="tx1"/>
                          </a:solidFill>
                        </a:rPr>
                        <a:t>NPV</a:t>
                      </a: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94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95000"/>
                        </a:lnSpc>
                      </a:pPr>
                      <a:r>
                        <a:rPr lang="de-CH" sz="1000" dirty="0" smtClean="0"/>
                        <a:t>Projekt-Payback</a:t>
                      </a: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5000"/>
                        </a:lnSpc>
                      </a:pPr>
                      <a:endParaRPr lang="de-CH" sz="1000" dirty="0">
                        <a:solidFill>
                          <a:schemeClr val="tx1"/>
                        </a:solidFill>
                      </a:endParaRPr>
                    </a:p>
                  </a:txBody>
                  <a:tcPr marL="18000" marR="18000" marT="18000" marB="18000" anchor="ct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2" name="Rectangle 195"/>
          <p:cNvSpPr/>
          <p:nvPr/>
        </p:nvSpPr>
        <p:spPr>
          <a:xfrm>
            <a:off x="1768444" y="6058475"/>
            <a:ext cx="4531709" cy="191888"/>
          </a:xfrm>
          <a:prstGeom prst="rect">
            <a:avLst/>
          </a:prstGeom>
          <a:noFill/>
          <a:ln w="9525" cap="flat" cmpd="sng" algn="ctr">
            <a:noFill/>
            <a:prstDash val="solid"/>
          </a:ln>
          <a:effectLst/>
        </p:spPr>
        <p:txBody>
          <a:bodyPr lIns="72000" tIns="72000" rIns="0" bIns="72000" rtlCol="0" anchor="ctr" anchorCtr="0"/>
          <a:lstStyle/>
          <a:p>
            <a:pPr>
              <a:spcAft>
                <a:spcPts val="600"/>
              </a:spcAft>
              <a:defRPr/>
            </a:pPr>
            <a:r>
              <a:rPr lang="de-DE" sz="800" kern="0" baseline="30000" dirty="0">
                <a:solidFill>
                  <a:prstClr val="black"/>
                </a:solidFill>
                <a:latin typeface="Arial"/>
              </a:rPr>
              <a:t>1 </a:t>
            </a:r>
            <a:r>
              <a:rPr lang="de-DE" sz="800" kern="0" dirty="0">
                <a:solidFill>
                  <a:prstClr val="black"/>
                </a:solidFill>
                <a:latin typeface="Arial"/>
              </a:rPr>
              <a:t>Die Wirtschaftlichkeits-Kennzahlen sind GB-spezifisch</a:t>
            </a:r>
            <a:endParaRPr lang="de-DE" sz="800" kern="0" baseline="30000" dirty="0">
              <a:solidFill>
                <a:prstClr val="black"/>
              </a:solidFill>
              <a:latin typeface="Arial"/>
            </a:endParaRPr>
          </a:p>
        </p:txBody>
      </p:sp>
      <p:sp>
        <p:nvSpPr>
          <p:cNvPr id="103" name="Titel 1"/>
          <p:cNvSpPr>
            <a:spLocks noGrp="1"/>
          </p:cNvSpPr>
          <p:nvPr>
            <p:ph type="title"/>
          </p:nvPr>
        </p:nvSpPr>
        <p:spPr>
          <a:xfrm>
            <a:off x="2135561" y="139045"/>
            <a:ext cx="7229157" cy="930400"/>
          </a:xfrm>
        </p:spPr>
        <p:txBody>
          <a:bodyPr/>
          <a:lstStyle/>
          <a:p>
            <a:pPr>
              <a:tabLst>
                <a:tab pos="1619250" algn="l"/>
                <a:tab pos="2867025" algn="l"/>
                <a:tab pos="4038600" algn="l"/>
                <a:tab pos="5019675" algn="l"/>
              </a:tabLst>
            </a:pPr>
            <a:r>
              <a:rPr lang="de-CH" sz="1600" dirty="0"/>
              <a:t>Projektauftrag	Projektname (3/4)</a:t>
            </a:r>
            <a:br>
              <a:rPr lang="de-CH" sz="1600" dirty="0"/>
            </a:br>
            <a:r>
              <a:rPr lang="de-CH" sz="900" dirty="0"/>
              <a:t/>
            </a:r>
            <a:br>
              <a:rPr lang="de-CH" sz="900" dirty="0"/>
            </a:br>
            <a:r>
              <a:rPr lang="de-CH" sz="1200" dirty="0"/>
              <a:t>Projektleiter: 	……	Projektnummer: 	……	</a:t>
            </a:r>
            <a:br>
              <a:rPr lang="de-CH" sz="1200" dirty="0"/>
            </a:br>
            <a:r>
              <a:rPr lang="de-CH" sz="1200" dirty="0"/>
              <a:t>Projektauftraggeber:	……</a:t>
            </a:r>
            <a:endParaRPr lang="de-CH" sz="1200" dirty="0"/>
          </a:p>
        </p:txBody>
      </p:sp>
    </p:spTree>
    <p:extLst>
      <p:ext uri="{BB962C8B-B14F-4D97-AF65-F5344CB8AC3E}">
        <p14:creationId xmlns:p14="http://schemas.microsoft.com/office/powerpoint/2010/main" val="18145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30"/>
          <p:cNvSpPr/>
          <p:nvPr/>
        </p:nvSpPr>
        <p:spPr>
          <a:xfrm>
            <a:off x="1703514" y="1372425"/>
            <a:ext cx="6401279" cy="436051"/>
          </a:xfrm>
          <a:prstGeom prst="rect">
            <a:avLst/>
          </a:prstGeom>
          <a:solidFill>
            <a:srgbClr val="97FF97"/>
          </a:solidFill>
          <a:ln w="9525" cap="flat" cmpd="sng" algn="ctr">
            <a:solidFill>
              <a:srgbClr val="FFFFFF">
                <a:lumMod val="65000"/>
              </a:srgbClr>
            </a:solidFill>
            <a:prstDash val="solid"/>
          </a:ln>
          <a:effectLst/>
        </p:spPr>
        <p:txBody>
          <a:bodyPr lIns="0" tIns="0" rIns="0" bIns="0" rtlCol="0" anchor="ctr" anchorCtr="0"/>
          <a:lstStyle/>
          <a:p>
            <a:pPr algn="ctr">
              <a:defRPr/>
            </a:pPr>
            <a:r>
              <a:rPr lang="de-DE" sz="1200" b="1" kern="0" dirty="0">
                <a:solidFill>
                  <a:prstClr val="black"/>
                </a:solidFill>
                <a:latin typeface="Arial"/>
              </a:rPr>
              <a:t>Ja</a:t>
            </a:r>
            <a:endParaRPr lang="en-GB" sz="1200" b="1" kern="0" dirty="0">
              <a:solidFill>
                <a:prstClr val="black"/>
              </a:solidFill>
              <a:latin typeface="Arial"/>
            </a:endParaRPr>
          </a:p>
        </p:txBody>
      </p:sp>
      <p:sp>
        <p:nvSpPr>
          <p:cNvPr id="104" name="Rectangle 164"/>
          <p:cNvSpPr/>
          <p:nvPr/>
        </p:nvSpPr>
        <p:spPr>
          <a:xfrm>
            <a:off x="4904151" y="1808478"/>
            <a:ext cx="3200640" cy="1354239"/>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a:spcAft>
                <a:spcPts val="600"/>
              </a:spcAft>
              <a:tabLst>
                <a:tab pos="1257300" algn="l"/>
              </a:tabLst>
              <a:defRPr/>
            </a:pPr>
            <a:r>
              <a:rPr lang="de-CH" sz="1200" kern="0" dirty="0">
                <a:solidFill>
                  <a:prstClr val="black"/>
                </a:solidFill>
                <a:latin typeface="Arial"/>
              </a:rPr>
              <a:t>Freigabe von:</a:t>
            </a:r>
          </a:p>
          <a:p>
            <a:pPr marL="171450" indent="-171450">
              <a:spcAft>
                <a:spcPts val="600"/>
              </a:spcAft>
              <a:buFont typeface="Arial" panose="020B0604020202020204" pitchFamily="34" charset="0"/>
              <a:buChar char="•"/>
              <a:tabLst>
                <a:tab pos="1257300" algn="l"/>
              </a:tabLst>
              <a:defRPr/>
            </a:pPr>
            <a:r>
              <a:rPr lang="de-CH" sz="1200" kern="0" dirty="0">
                <a:solidFill>
                  <a:prstClr val="black"/>
                </a:solidFill>
                <a:latin typeface="Arial"/>
              </a:rPr>
              <a:t>Kosten</a:t>
            </a:r>
            <a:r>
              <a:rPr lang="de-CH" sz="1200" kern="0" baseline="30000" dirty="0">
                <a:solidFill>
                  <a:prstClr val="black"/>
                </a:solidFill>
                <a:latin typeface="Arial"/>
              </a:rPr>
              <a:t>1</a:t>
            </a:r>
            <a:r>
              <a:rPr lang="de-CH" sz="1200" kern="0" dirty="0">
                <a:solidFill>
                  <a:prstClr val="black"/>
                </a:solidFill>
                <a:latin typeface="Arial"/>
              </a:rPr>
              <a:t>: 2’000 TCHF</a:t>
            </a:r>
          </a:p>
          <a:p>
            <a:pPr marL="349250" indent="-171450">
              <a:spcAft>
                <a:spcPts val="600"/>
              </a:spcAft>
              <a:buFontTx/>
              <a:buChar char="-"/>
              <a:tabLst>
                <a:tab pos="1257300" algn="l"/>
              </a:tabLst>
              <a:defRPr/>
            </a:pPr>
            <a:r>
              <a:rPr lang="de-CH" sz="1200" i="1" kern="0" dirty="0">
                <a:solidFill>
                  <a:prstClr val="black"/>
                </a:solidFill>
                <a:latin typeface="Arial"/>
              </a:rPr>
              <a:t>Davon geplant: 2'000 TCHF </a:t>
            </a:r>
          </a:p>
          <a:p>
            <a:pPr marL="349250" indent="-171450">
              <a:spcAft>
                <a:spcPts val="600"/>
              </a:spcAft>
              <a:buFontTx/>
              <a:buChar char="-"/>
              <a:tabLst>
                <a:tab pos="1257300" algn="l"/>
              </a:tabLst>
              <a:defRPr/>
            </a:pPr>
            <a:r>
              <a:rPr lang="de-CH" sz="1200" kern="0" dirty="0">
                <a:solidFill>
                  <a:prstClr val="black"/>
                </a:solidFill>
                <a:latin typeface="Arial"/>
              </a:rPr>
              <a:t>davon Investitionen 500 TCHF</a:t>
            </a:r>
          </a:p>
          <a:p>
            <a:pPr marL="171450" indent="-171450">
              <a:spcAft>
                <a:spcPts val="600"/>
              </a:spcAft>
              <a:buFont typeface="Arial" panose="020B0604020202020204" pitchFamily="34" charset="0"/>
              <a:buChar char="•"/>
              <a:tabLst>
                <a:tab pos="1257300" algn="l"/>
              </a:tabLst>
              <a:defRPr/>
            </a:pPr>
            <a:r>
              <a:rPr lang="de-CH" sz="1200" kern="0" dirty="0">
                <a:solidFill>
                  <a:prstClr val="black"/>
                </a:solidFill>
                <a:latin typeface="Arial"/>
              </a:rPr>
              <a:t>Termin: 31.12.2015</a:t>
            </a:r>
          </a:p>
        </p:txBody>
      </p:sp>
      <p:sp>
        <p:nvSpPr>
          <p:cNvPr id="105" name="Rectangle 121"/>
          <p:cNvSpPr/>
          <p:nvPr/>
        </p:nvSpPr>
        <p:spPr>
          <a:xfrm>
            <a:off x="8192037" y="1372427"/>
            <a:ext cx="2296700" cy="436051"/>
          </a:xfrm>
          <a:prstGeom prst="rect">
            <a:avLst/>
          </a:prstGeom>
          <a:solidFill>
            <a:srgbClr val="FA4300">
              <a:lumMod val="20000"/>
              <a:lumOff val="80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DE" sz="1200" b="1" kern="0" dirty="0">
                <a:solidFill>
                  <a:prstClr val="black"/>
                </a:solidFill>
                <a:latin typeface="Arial"/>
              </a:rPr>
              <a:t>Nein</a:t>
            </a:r>
            <a:endParaRPr lang="en-GB" sz="1200" b="1" kern="0" dirty="0">
              <a:solidFill>
                <a:prstClr val="black"/>
              </a:solidFill>
              <a:latin typeface="Arial"/>
            </a:endParaRPr>
          </a:p>
        </p:txBody>
      </p:sp>
      <p:sp>
        <p:nvSpPr>
          <p:cNvPr id="106" name="Rectangle 129"/>
          <p:cNvSpPr/>
          <p:nvPr/>
        </p:nvSpPr>
        <p:spPr>
          <a:xfrm>
            <a:off x="8192038" y="1808480"/>
            <a:ext cx="2296700" cy="1354239"/>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a:defRPr/>
            </a:pPr>
            <a:r>
              <a:rPr lang="de-DE" sz="1200" kern="0" dirty="0">
                <a:solidFill>
                  <a:prstClr val="black"/>
                </a:solidFill>
                <a:latin typeface="Arial"/>
              </a:rPr>
              <a:t>Begründung / Kommentar</a:t>
            </a:r>
          </a:p>
          <a:p>
            <a:pPr marL="171450" indent="-171450">
              <a:buFont typeface="Arial" panose="020B0604020202020204" pitchFamily="34" charset="0"/>
              <a:buChar char="•"/>
              <a:defRPr/>
            </a:pPr>
            <a:r>
              <a:rPr lang="de-DE" sz="1200" kern="0" dirty="0">
                <a:solidFill>
                  <a:prstClr val="black"/>
                </a:solidFill>
                <a:latin typeface="Arial"/>
              </a:rPr>
              <a:t>…</a:t>
            </a:r>
          </a:p>
          <a:p>
            <a:pPr marL="171450" indent="-171450">
              <a:buFont typeface="Arial" panose="020B0604020202020204" pitchFamily="34" charset="0"/>
              <a:buChar char="•"/>
              <a:defRPr/>
            </a:pPr>
            <a:r>
              <a:rPr lang="de-DE" sz="1200" kern="0" dirty="0">
                <a:solidFill>
                  <a:prstClr val="black"/>
                </a:solidFill>
                <a:latin typeface="Arial"/>
              </a:rPr>
              <a:t>…</a:t>
            </a:r>
          </a:p>
          <a:p>
            <a:pPr marL="171450" indent="-171450">
              <a:buFont typeface="Arial" panose="020B0604020202020204" pitchFamily="34" charset="0"/>
              <a:buChar char="•"/>
              <a:defRPr/>
            </a:pPr>
            <a:r>
              <a:rPr lang="de-DE" sz="1200" kern="0" dirty="0">
                <a:solidFill>
                  <a:prstClr val="black"/>
                </a:solidFill>
                <a:latin typeface="Arial"/>
              </a:rPr>
              <a:t>…</a:t>
            </a:r>
          </a:p>
          <a:p>
            <a:pPr marL="171450" indent="-171450">
              <a:buFont typeface="Arial" panose="020B0604020202020204" pitchFamily="34" charset="0"/>
              <a:buChar char="•"/>
              <a:defRPr/>
            </a:pPr>
            <a:r>
              <a:rPr lang="de-DE" sz="1200" kern="0" dirty="0">
                <a:solidFill>
                  <a:prstClr val="black"/>
                </a:solidFill>
                <a:latin typeface="Arial"/>
              </a:rPr>
              <a:t>…</a:t>
            </a:r>
          </a:p>
          <a:p>
            <a:pPr marL="171450" indent="-171450">
              <a:buFont typeface="Arial" panose="020B0604020202020204" pitchFamily="34" charset="0"/>
              <a:buChar char="•"/>
              <a:defRPr/>
            </a:pPr>
            <a:r>
              <a:rPr lang="en-GB" sz="1200" kern="0" dirty="0">
                <a:solidFill>
                  <a:prstClr val="black"/>
                </a:solidFill>
                <a:latin typeface="Arial"/>
              </a:rPr>
              <a:t>…</a:t>
            </a:r>
          </a:p>
        </p:txBody>
      </p:sp>
      <p:sp>
        <p:nvSpPr>
          <p:cNvPr id="107" name="Rectangle 126"/>
          <p:cNvSpPr/>
          <p:nvPr/>
        </p:nvSpPr>
        <p:spPr>
          <a:xfrm>
            <a:off x="1811524" y="1479996"/>
            <a:ext cx="219600" cy="220479"/>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en-GB" kern="0">
              <a:solidFill>
                <a:prstClr val="white"/>
              </a:solidFill>
              <a:latin typeface="Arial"/>
            </a:endParaRPr>
          </a:p>
        </p:txBody>
      </p:sp>
      <p:sp>
        <p:nvSpPr>
          <p:cNvPr id="108" name="Rectangle 115"/>
          <p:cNvSpPr/>
          <p:nvPr/>
        </p:nvSpPr>
        <p:spPr>
          <a:xfrm>
            <a:off x="1703514" y="3234716"/>
            <a:ext cx="8785225"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DE" sz="1200" b="1" kern="0" dirty="0">
                <a:solidFill>
                  <a:srgbClr val="FFFFFF"/>
                </a:solidFill>
                <a:latin typeface="Arial"/>
              </a:rPr>
              <a:t>Bedingungen / Auflagen</a:t>
            </a:r>
            <a:endParaRPr lang="en-GB" sz="1200" b="1" kern="0" dirty="0">
              <a:solidFill>
                <a:srgbClr val="FFFFFF"/>
              </a:solidFill>
              <a:latin typeface="Arial"/>
            </a:endParaRPr>
          </a:p>
        </p:txBody>
      </p:sp>
      <p:sp>
        <p:nvSpPr>
          <p:cNvPr id="109" name="Rectangle 1"/>
          <p:cNvSpPr/>
          <p:nvPr/>
        </p:nvSpPr>
        <p:spPr>
          <a:xfrm>
            <a:off x="1703389" y="3482258"/>
            <a:ext cx="5616748" cy="1707239"/>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marL="171450" indent="-171450">
              <a:buFont typeface="Arial" panose="020B0604020202020204" pitchFamily="34" charset="0"/>
              <a:buChar char="•"/>
              <a:defRPr/>
            </a:pPr>
            <a:r>
              <a:rPr lang="de-DE" sz="1000" kern="0" dirty="0">
                <a:solidFill>
                  <a:prstClr val="black"/>
                </a:solidFill>
                <a:latin typeface="Arial"/>
              </a:rPr>
              <a:t>Das Projekt wird finanziert durch/von … und ist bei XX-budgetiert.</a:t>
            </a:r>
          </a:p>
          <a:p>
            <a:pPr marL="171450" indent="-171450">
              <a:buFont typeface="Arial" panose="020B0604020202020204" pitchFamily="34" charset="0"/>
              <a:buChar char="•"/>
              <a:defRPr/>
            </a:pPr>
            <a:r>
              <a:rPr lang="de-DE" sz="1000" kern="0" dirty="0">
                <a:solidFill>
                  <a:prstClr val="black"/>
                </a:solidFill>
                <a:latin typeface="Arial"/>
              </a:rPr>
              <a:t>Im Zieldreieck ist … (Inhalt / Kosten / Zeit) am stärksten gewichtet, da … kritisch ist.</a:t>
            </a:r>
            <a:br>
              <a:rPr lang="de-DE" sz="1000" kern="0" dirty="0">
                <a:solidFill>
                  <a:prstClr val="black"/>
                </a:solidFill>
                <a:latin typeface="Arial"/>
              </a:rPr>
            </a:br>
            <a:r>
              <a:rPr lang="de-DE" sz="1000" i="1" kern="0" dirty="0">
                <a:solidFill>
                  <a:srgbClr val="FF0000"/>
                </a:solidFill>
                <a:latin typeface="Arial"/>
              </a:rPr>
              <a:t>(</a:t>
            </a:r>
            <a:r>
              <a:rPr lang="de-DE" sz="1000" i="1" kern="0" dirty="0" err="1">
                <a:solidFill>
                  <a:srgbClr val="FF0000"/>
                </a:solidFill>
                <a:latin typeface="Arial"/>
              </a:rPr>
              <a:t>Bsp</a:t>
            </a:r>
            <a:r>
              <a:rPr lang="de-DE" sz="1000" i="1" kern="0" dirty="0">
                <a:solidFill>
                  <a:srgbClr val="FF0000"/>
                </a:solidFill>
                <a:latin typeface="Arial"/>
              </a:rPr>
              <a:t>: Zeit bei einem </a:t>
            </a:r>
            <a:r>
              <a:rPr lang="de-DE" sz="1000" i="1" kern="0" dirty="0" err="1">
                <a:solidFill>
                  <a:srgbClr val="FF0000"/>
                </a:solidFill>
                <a:latin typeface="Arial"/>
              </a:rPr>
              <a:t>Releasewechsel</a:t>
            </a:r>
            <a:r>
              <a:rPr lang="de-DE" sz="1000" i="1" kern="0" dirty="0">
                <a:solidFill>
                  <a:srgbClr val="FF0000"/>
                </a:solidFill>
                <a:latin typeface="Arial"/>
              </a:rPr>
              <a:t> am stärksten gewichtet, da abhängige Systeme / Anwender zeitgerecht wieder mit dem System arbeiten können müssen)</a:t>
            </a:r>
            <a:endParaRPr lang="en-GB" sz="1000" i="1" kern="0" dirty="0">
              <a:solidFill>
                <a:srgbClr val="FF0000"/>
              </a:solidFill>
              <a:latin typeface="Arial"/>
            </a:endParaRPr>
          </a:p>
        </p:txBody>
      </p:sp>
      <p:sp>
        <p:nvSpPr>
          <p:cNvPr id="110" name="Rectangle 126"/>
          <p:cNvSpPr/>
          <p:nvPr/>
        </p:nvSpPr>
        <p:spPr>
          <a:xfrm>
            <a:off x="8300049" y="1479996"/>
            <a:ext cx="219600" cy="220479"/>
          </a:xfrm>
          <a:prstGeom prst="rect">
            <a:avLst/>
          </a:prstGeom>
          <a:solidFill>
            <a:srgbClr val="FFFFFF"/>
          </a:solidFill>
          <a:ln w="6350" cap="flat" cmpd="sng" algn="ctr">
            <a:solidFill>
              <a:sysClr val="window" lastClr="FFFFFF">
                <a:lumMod val="50000"/>
              </a:sysClr>
            </a:solidFill>
            <a:prstDash val="solid"/>
          </a:ln>
          <a:effectLst/>
        </p:spPr>
        <p:txBody>
          <a:bodyPr rtlCol="0" anchor="ctr"/>
          <a:lstStyle/>
          <a:p>
            <a:pPr algn="ctr">
              <a:defRPr/>
            </a:pPr>
            <a:endParaRPr lang="en-GB" kern="0">
              <a:solidFill>
                <a:prstClr val="white"/>
              </a:solidFill>
              <a:latin typeface="Arial"/>
            </a:endParaRPr>
          </a:p>
        </p:txBody>
      </p:sp>
      <p:sp>
        <p:nvSpPr>
          <p:cNvPr id="111" name="Rectangle 165"/>
          <p:cNvSpPr/>
          <p:nvPr/>
        </p:nvSpPr>
        <p:spPr>
          <a:xfrm>
            <a:off x="1703512" y="1808478"/>
            <a:ext cx="3200640" cy="1354239"/>
          </a:xfrm>
          <a:prstGeom prst="rect">
            <a:avLst/>
          </a:prstGeom>
          <a:solidFill>
            <a:srgbClr val="FFFFFF"/>
          </a:solidFill>
          <a:ln w="9525" cap="flat" cmpd="sng" algn="ctr">
            <a:solidFill>
              <a:srgbClr val="FFFFFF">
                <a:lumMod val="65000"/>
              </a:srgbClr>
            </a:solidFill>
            <a:prstDash val="solid"/>
          </a:ln>
          <a:effectLst/>
        </p:spPr>
        <p:txBody>
          <a:bodyPr lIns="72000" tIns="72000" rIns="72000" bIns="72000" rtlCol="0" anchor="t" anchorCtr="0"/>
          <a:lstStyle/>
          <a:p>
            <a:pPr>
              <a:spcAft>
                <a:spcPts val="600"/>
              </a:spcAft>
              <a:tabLst>
                <a:tab pos="1257300" algn="l"/>
              </a:tabLst>
              <a:defRPr/>
            </a:pPr>
            <a:r>
              <a:rPr lang="de-CH" sz="1200" kern="0" dirty="0">
                <a:solidFill>
                  <a:prstClr val="black"/>
                </a:solidFill>
                <a:latin typeface="Arial"/>
              </a:rPr>
              <a:t>Freigabe Gesamtprojekt:</a:t>
            </a:r>
          </a:p>
          <a:p>
            <a:pPr marL="171450" indent="-171450">
              <a:spcAft>
                <a:spcPts val="600"/>
              </a:spcAft>
              <a:buFont typeface="Arial" panose="020B0604020202020204" pitchFamily="34" charset="0"/>
              <a:buChar char="•"/>
              <a:tabLst>
                <a:tab pos="1257300" algn="l"/>
              </a:tabLst>
              <a:defRPr/>
            </a:pPr>
            <a:r>
              <a:rPr lang="de-CH" sz="1200" kern="0" dirty="0">
                <a:solidFill>
                  <a:prstClr val="black"/>
                </a:solidFill>
                <a:latin typeface="Arial"/>
              </a:rPr>
              <a:t>Mit geltenden Beilagen: GB-spezifischer PA, GU-Vertrag, Offerte etc.</a:t>
            </a:r>
          </a:p>
          <a:p>
            <a:pPr>
              <a:spcAft>
                <a:spcPts val="600"/>
              </a:spcAft>
              <a:tabLst>
                <a:tab pos="1257300" algn="l"/>
              </a:tabLst>
              <a:defRPr/>
            </a:pPr>
            <a:endParaRPr lang="de-CH" sz="1200" kern="0" dirty="0">
              <a:solidFill>
                <a:prstClr val="black"/>
              </a:solidFill>
              <a:latin typeface="Arial"/>
            </a:endParaRPr>
          </a:p>
        </p:txBody>
      </p:sp>
      <p:sp>
        <p:nvSpPr>
          <p:cNvPr id="112" name="Rectangle 1"/>
          <p:cNvSpPr/>
          <p:nvPr/>
        </p:nvSpPr>
        <p:spPr>
          <a:xfrm>
            <a:off x="1703389" y="5261494"/>
            <a:ext cx="8785224" cy="831802"/>
          </a:xfrm>
          <a:prstGeom prst="rect">
            <a:avLst/>
          </a:prstGeom>
          <a:solidFill>
            <a:srgbClr val="FFFFFF"/>
          </a:solidFill>
          <a:ln w="9525" cap="flat" cmpd="sng" algn="ctr">
            <a:solidFill>
              <a:srgbClr val="FFFFFF">
                <a:lumMod val="65000"/>
              </a:srgbClr>
            </a:solidFill>
            <a:prstDash val="solid"/>
          </a:ln>
          <a:effectLst/>
        </p:spPr>
        <p:txBody>
          <a:bodyPr lIns="72000" tIns="72000" rIns="72000" bIns="0" numCol="2" rtlCol="0" anchor="t" anchorCtr="0"/>
          <a:lstStyle/>
          <a:p>
            <a:pPr>
              <a:tabLst>
                <a:tab pos="2066925" algn="l"/>
              </a:tabLst>
              <a:defRPr/>
            </a:pPr>
            <a:r>
              <a:rPr lang="de-CH" sz="1000" kern="0" dirty="0">
                <a:solidFill>
                  <a:prstClr val="black"/>
                </a:solidFill>
                <a:latin typeface="Arial"/>
              </a:rPr>
              <a:t>Unterschrift Projektauftraggeber	FIKO-Verantwortlicher</a:t>
            </a:r>
          </a:p>
          <a:p>
            <a:pPr>
              <a:tabLst>
                <a:tab pos="2066925" algn="l"/>
              </a:tabLst>
              <a:defRPr/>
            </a:pPr>
            <a:endParaRPr lang="de-CH" sz="2000" kern="0" dirty="0">
              <a:solidFill>
                <a:prstClr val="black"/>
              </a:solidFill>
              <a:latin typeface="Arial"/>
            </a:endParaRPr>
          </a:p>
          <a:p>
            <a:pPr>
              <a:tabLst>
                <a:tab pos="2062163" algn="l"/>
              </a:tabLst>
              <a:defRPr/>
            </a:pPr>
            <a:r>
              <a:rPr lang="de-CH" sz="1000" kern="0" dirty="0">
                <a:solidFill>
                  <a:prstClr val="black"/>
                </a:solidFill>
                <a:latin typeface="Arial"/>
              </a:rPr>
              <a:t>……………………………………	………………………………..</a:t>
            </a:r>
          </a:p>
          <a:p>
            <a:pPr>
              <a:tabLst>
                <a:tab pos="2058988" algn="l"/>
              </a:tabLst>
              <a:defRPr/>
            </a:pPr>
            <a:r>
              <a:rPr lang="de-CH" sz="800" kern="0" dirty="0">
                <a:solidFill>
                  <a:prstClr val="white">
                    <a:lumMod val="65000"/>
                  </a:prstClr>
                </a:solidFill>
                <a:latin typeface="Arial"/>
              </a:rPr>
              <a:t>(Datum, Unterschrift)	(Datum, Unterschrift)</a:t>
            </a:r>
          </a:p>
          <a:p>
            <a:pPr>
              <a:tabLst>
                <a:tab pos="1970088" algn="l"/>
              </a:tabLst>
              <a:defRPr/>
            </a:pPr>
            <a:endParaRPr lang="de-CH" sz="800" kern="0" dirty="0">
              <a:solidFill>
                <a:prstClr val="white">
                  <a:lumMod val="65000"/>
                </a:prstClr>
              </a:solidFill>
              <a:latin typeface="Arial"/>
            </a:endParaRPr>
          </a:p>
          <a:p>
            <a:pPr>
              <a:defRPr/>
            </a:pPr>
            <a:r>
              <a:rPr lang="de-CH" sz="1000" kern="0" dirty="0">
                <a:solidFill>
                  <a:prstClr val="black"/>
                </a:solidFill>
                <a:latin typeface="Arial"/>
              </a:rPr>
              <a:t>Unterschrift Projektleiter</a:t>
            </a:r>
          </a:p>
          <a:p>
            <a:pPr>
              <a:tabLst>
                <a:tab pos="2066925" algn="l"/>
              </a:tabLst>
              <a:defRPr/>
            </a:pPr>
            <a:endParaRPr lang="de-CH" sz="2000" kern="0" dirty="0">
              <a:solidFill>
                <a:prstClr val="black"/>
              </a:solidFill>
              <a:latin typeface="Arial"/>
            </a:endParaRPr>
          </a:p>
          <a:p>
            <a:pPr>
              <a:tabLst>
                <a:tab pos="2062163" algn="l"/>
              </a:tabLst>
              <a:defRPr/>
            </a:pPr>
            <a:r>
              <a:rPr lang="de-CH" sz="1000" kern="0" dirty="0">
                <a:solidFill>
                  <a:prstClr val="black"/>
                </a:solidFill>
                <a:latin typeface="Arial"/>
              </a:rPr>
              <a:t>……………………………………</a:t>
            </a:r>
          </a:p>
          <a:p>
            <a:pPr>
              <a:defRPr/>
            </a:pPr>
            <a:r>
              <a:rPr lang="de-CH" sz="800" kern="0" dirty="0">
                <a:solidFill>
                  <a:prstClr val="white">
                    <a:lumMod val="65000"/>
                  </a:prstClr>
                </a:solidFill>
                <a:latin typeface="Arial"/>
              </a:rPr>
              <a:t>(Datum, Unterschrift)</a:t>
            </a:r>
          </a:p>
        </p:txBody>
      </p:sp>
      <p:sp>
        <p:nvSpPr>
          <p:cNvPr id="113" name="Rectangle 1"/>
          <p:cNvSpPr/>
          <p:nvPr/>
        </p:nvSpPr>
        <p:spPr>
          <a:xfrm>
            <a:off x="7320139" y="3482258"/>
            <a:ext cx="3168599" cy="1707239"/>
          </a:xfrm>
          <a:prstGeom prst="rect">
            <a:avLst/>
          </a:prstGeom>
          <a:noFill/>
          <a:ln w="9525" cap="flat" cmpd="sng" algn="ctr">
            <a:solidFill>
              <a:srgbClr val="FFFFFF">
                <a:lumMod val="65000"/>
              </a:srgbClr>
            </a:solidFill>
            <a:prstDash val="solid"/>
          </a:ln>
          <a:effectLst/>
        </p:spPr>
        <p:txBody>
          <a:bodyPr lIns="72000" tIns="18000" rIns="72000" bIns="72000" rtlCol="0" anchor="t" anchorCtr="0"/>
          <a:lstStyle/>
          <a:p>
            <a:pPr algn="ctr">
              <a:defRPr/>
            </a:pPr>
            <a:r>
              <a:rPr lang="en-GB" sz="1200" b="1" kern="0" dirty="0" err="1">
                <a:solidFill>
                  <a:prstClr val="black"/>
                </a:solidFill>
                <a:latin typeface="Arial"/>
              </a:rPr>
              <a:t>Gewichtung</a:t>
            </a:r>
            <a:r>
              <a:rPr lang="en-GB" sz="1200" b="1" kern="0" dirty="0">
                <a:solidFill>
                  <a:prstClr val="black"/>
                </a:solidFill>
                <a:latin typeface="Arial"/>
              </a:rPr>
              <a:t> </a:t>
            </a:r>
            <a:r>
              <a:rPr lang="en-GB" sz="1200" b="1" kern="0" dirty="0" err="1">
                <a:solidFill>
                  <a:prstClr val="black"/>
                </a:solidFill>
                <a:latin typeface="Arial"/>
              </a:rPr>
              <a:t>Zieldreieck</a:t>
            </a:r>
            <a:endParaRPr lang="en-GB" sz="1200" b="1" kern="0" dirty="0">
              <a:solidFill>
                <a:prstClr val="black"/>
              </a:solidFill>
              <a:latin typeface="Arial"/>
            </a:endParaRPr>
          </a:p>
        </p:txBody>
      </p:sp>
      <p:sp>
        <p:nvSpPr>
          <p:cNvPr id="114" name="Rectangle 4"/>
          <p:cNvSpPr/>
          <p:nvPr/>
        </p:nvSpPr>
        <p:spPr>
          <a:xfrm>
            <a:off x="1703390" y="1052884"/>
            <a:ext cx="8785349" cy="247540"/>
          </a:xfrm>
          <a:prstGeom prst="rect">
            <a:avLst/>
          </a:prstGeom>
          <a:solidFill>
            <a:srgbClr val="FFFFFF">
              <a:lumMod val="75000"/>
            </a:srgbClr>
          </a:solidFill>
          <a:ln w="9525" cap="flat" cmpd="sng" algn="ctr">
            <a:solidFill>
              <a:srgbClr val="FFFFFF">
                <a:lumMod val="65000"/>
              </a:srgbClr>
            </a:solidFill>
            <a:prstDash val="solid"/>
          </a:ln>
          <a:effectLst/>
        </p:spPr>
        <p:txBody>
          <a:bodyPr lIns="0" tIns="0" rIns="0" bIns="0" rtlCol="0" anchor="ctr" anchorCtr="0"/>
          <a:lstStyle/>
          <a:p>
            <a:pPr algn="ctr">
              <a:defRPr/>
            </a:pPr>
            <a:r>
              <a:rPr lang="de-CH" sz="1200" b="1" kern="0" dirty="0">
                <a:solidFill>
                  <a:srgbClr val="FFFFFF"/>
                </a:solidFill>
                <a:latin typeface="Arial"/>
              </a:rPr>
              <a:t>Projektorganisation</a:t>
            </a:r>
          </a:p>
        </p:txBody>
      </p:sp>
      <p:sp>
        <p:nvSpPr>
          <p:cNvPr id="115" name="Rechteck 114"/>
          <p:cNvSpPr/>
          <p:nvPr/>
        </p:nvSpPr>
        <p:spPr>
          <a:xfrm>
            <a:off x="8630505" y="3621245"/>
            <a:ext cx="547865" cy="360040"/>
          </a:xfrm>
          <a:prstGeom prst="rect">
            <a:avLst/>
          </a:prstGeom>
          <a:noFill/>
          <a:ln w="25400" cap="flat" cmpd="sng" algn="ctr">
            <a:noFill/>
            <a:prstDash val="solid"/>
          </a:ln>
          <a:effectLst/>
        </p:spPr>
        <p:txBody>
          <a:bodyPr lIns="0" tIns="0" rIns="0" bIns="0" rtlCol="0" anchor="ctr"/>
          <a:lstStyle/>
          <a:p>
            <a:pPr algn="ctr">
              <a:defRPr/>
            </a:pPr>
            <a:r>
              <a:rPr lang="de-CH" sz="1000" kern="0" dirty="0">
                <a:solidFill>
                  <a:prstClr val="black"/>
                </a:solidFill>
                <a:latin typeface="Arial"/>
              </a:rPr>
              <a:t>Inhalt</a:t>
            </a:r>
          </a:p>
        </p:txBody>
      </p:sp>
      <p:sp>
        <p:nvSpPr>
          <p:cNvPr id="116" name="Rechteck 115"/>
          <p:cNvSpPr/>
          <p:nvPr/>
        </p:nvSpPr>
        <p:spPr>
          <a:xfrm>
            <a:off x="9518848" y="4916989"/>
            <a:ext cx="547865" cy="360040"/>
          </a:xfrm>
          <a:prstGeom prst="rect">
            <a:avLst/>
          </a:prstGeom>
          <a:noFill/>
          <a:ln w="25400" cap="flat" cmpd="sng" algn="ctr">
            <a:noFill/>
            <a:prstDash val="solid"/>
          </a:ln>
          <a:effectLst/>
        </p:spPr>
        <p:txBody>
          <a:bodyPr lIns="0" tIns="0" rIns="0" bIns="0" rtlCol="0" anchor="ctr"/>
          <a:lstStyle/>
          <a:p>
            <a:pPr algn="ctr">
              <a:defRPr/>
            </a:pPr>
            <a:r>
              <a:rPr lang="de-CH" sz="1000" kern="0" dirty="0">
                <a:solidFill>
                  <a:prstClr val="black"/>
                </a:solidFill>
                <a:latin typeface="Arial"/>
              </a:rPr>
              <a:t>Zeit</a:t>
            </a:r>
          </a:p>
        </p:txBody>
      </p:sp>
      <p:sp>
        <p:nvSpPr>
          <p:cNvPr id="117" name="Rechteck 116"/>
          <p:cNvSpPr/>
          <p:nvPr/>
        </p:nvSpPr>
        <p:spPr>
          <a:xfrm>
            <a:off x="7681069" y="4916989"/>
            <a:ext cx="547865" cy="360040"/>
          </a:xfrm>
          <a:prstGeom prst="rect">
            <a:avLst/>
          </a:prstGeom>
          <a:noFill/>
          <a:ln w="25400" cap="flat" cmpd="sng" algn="ctr">
            <a:noFill/>
            <a:prstDash val="solid"/>
          </a:ln>
          <a:effectLst/>
        </p:spPr>
        <p:txBody>
          <a:bodyPr lIns="0" tIns="0" rIns="0" bIns="0" rtlCol="0" anchor="ctr"/>
          <a:lstStyle/>
          <a:p>
            <a:pPr algn="ctr">
              <a:defRPr/>
            </a:pPr>
            <a:r>
              <a:rPr lang="de-CH" sz="1000" kern="0" dirty="0">
                <a:solidFill>
                  <a:prstClr val="black"/>
                </a:solidFill>
                <a:latin typeface="Arial"/>
              </a:rPr>
              <a:t>Kosten</a:t>
            </a:r>
          </a:p>
        </p:txBody>
      </p:sp>
      <p:grpSp>
        <p:nvGrpSpPr>
          <p:cNvPr id="118" name="Gruppieren 117"/>
          <p:cNvGrpSpPr/>
          <p:nvPr/>
        </p:nvGrpSpPr>
        <p:grpSpPr>
          <a:xfrm>
            <a:off x="8202659" y="3873366"/>
            <a:ext cx="1419428" cy="1223645"/>
            <a:chOff x="7113364" y="4339535"/>
            <a:chExt cx="1296144" cy="1117366"/>
          </a:xfrm>
        </p:grpSpPr>
        <p:sp>
          <p:nvSpPr>
            <p:cNvPr id="119" name="Gleichschenkliges Dreieck 118"/>
            <p:cNvSpPr/>
            <p:nvPr/>
          </p:nvSpPr>
          <p:spPr>
            <a:xfrm>
              <a:off x="7113364" y="4339535"/>
              <a:ext cx="1296144" cy="1117366"/>
            </a:xfrm>
            <a:prstGeom prst="triangle">
              <a:avLst/>
            </a:prstGeom>
            <a:noFill/>
            <a:ln w="19050" cap="flat" cmpd="sng" algn="ctr">
              <a:solidFill>
                <a:sysClr val="window" lastClr="FFFFFF">
                  <a:lumMod val="75000"/>
                </a:sysClr>
              </a:solidFill>
              <a:prstDash val="solid"/>
            </a:ln>
            <a:effectLst/>
          </p:spPr>
          <p:txBody>
            <a:bodyPr rtlCol="0" anchor="ctr"/>
            <a:lstStyle/>
            <a:p>
              <a:pPr algn="ctr">
                <a:defRPr/>
              </a:pPr>
              <a:endParaRPr lang="de-CH" kern="0">
                <a:solidFill>
                  <a:prstClr val="white"/>
                </a:solidFill>
                <a:latin typeface="Arial"/>
              </a:endParaRPr>
            </a:p>
          </p:txBody>
        </p:sp>
        <p:sp>
          <p:nvSpPr>
            <p:cNvPr id="120" name="Gleichschenkliges Dreieck 119"/>
            <p:cNvSpPr/>
            <p:nvPr/>
          </p:nvSpPr>
          <p:spPr>
            <a:xfrm>
              <a:off x="7300265" y="4551288"/>
              <a:ext cx="922342" cy="795122"/>
            </a:xfrm>
            <a:prstGeom prst="triangle">
              <a:avLst/>
            </a:prstGeom>
            <a:noFill/>
            <a:ln w="6350" cap="flat" cmpd="sng" algn="ctr">
              <a:solidFill>
                <a:sysClr val="window" lastClr="FFFFFF">
                  <a:lumMod val="65000"/>
                </a:sysClr>
              </a:solidFill>
              <a:prstDash val="solid"/>
            </a:ln>
            <a:effectLst/>
          </p:spPr>
          <p:txBody>
            <a:bodyPr rtlCol="0" anchor="ctr"/>
            <a:lstStyle/>
            <a:p>
              <a:pPr algn="ctr">
                <a:defRPr/>
              </a:pPr>
              <a:endParaRPr lang="de-CH" kern="0">
                <a:solidFill>
                  <a:prstClr val="white"/>
                </a:solidFill>
                <a:latin typeface="Arial"/>
              </a:endParaRPr>
            </a:p>
          </p:txBody>
        </p:sp>
        <p:sp>
          <p:nvSpPr>
            <p:cNvPr id="121" name="Gleichschenkliges Dreieck 120"/>
            <p:cNvSpPr/>
            <p:nvPr/>
          </p:nvSpPr>
          <p:spPr>
            <a:xfrm>
              <a:off x="7499753" y="4781214"/>
              <a:ext cx="523366" cy="451178"/>
            </a:xfrm>
            <a:prstGeom prst="triangle">
              <a:avLst/>
            </a:prstGeom>
            <a:noFill/>
            <a:ln w="6350" cap="flat" cmpd="sng" algn="ctr">
              <a:solidFill>
                <a:srgbClr val="000000">
                  <a:lumMod val="50000"/>
                  <a:lumOff val="50000"/>
                </a:srgbClr>
              </a:solidFill>
              <a:prstDash val="solid"/>
            </a:ln>
            <a:effectLst/>
          </p:spPr>
          <p:txBody>
            <a:bodyPr rtlCol="0" anchor="ctr"/>
            <a:lstStyle/>
            <a:p>
              <a:pPr algn="ctr">
                <a:defRPr/>
              </a:pPr>
              <a:endParaRPr lang="de-CH" kern="0">
                <a:solidFill>
                  <a:prstClr val="white"/>
                </a:solidFill>
                <a:latin typeface="Arial"/>
              </a:endParaRPr>
            </a:p>
          </p:txBody>
        </p:sp>
        <p:sp>
          <p:nvSpPr>
            <p:cNvPr id="122" name="Ellipse 121"/>
            <p:cNvSpPr/>
            <p:nvPr/>
          </p:nvSpPr>
          <p:spPr>
            <a:xfrm>
              <a:off x="7754065" y="5068426"/>
              <a:ext cx="18000" cy="18000"/>
            </a:xfrm>
            <a:prstGeom prst="ellipse">
              <a:avLst/>
            </a:prstGeom>
            <a:solidFill>
              <a:sysClr val="windowText" lastClr="000000"/>
            </a:solidFill>
            <a:ln w="6350" cap="flat" cmpd="sng" algn="ctr">
              <a:solidFill>
                <a:sysClr val="windowText" lastClr="000000"/>
              </a:solidFill>
              <a:prstDash val="solid"/>
            </a:ln>
            <a:effectLst/>
          </p:spPr>
          <p:txBody>
            <a:bodyPr rtlCol="0" anchor="ctr"/>
            <a:lstStyle/>
            <a:p>
              <a:pPr algn="ctr">
                <a:defRPr/>
              </a:pPr>
              <a:endParaRPr lang="de-CH" kern="0">
                <a:solidFill>
                  <a:prstClr val="white"/>
                </a:solidFill>
                <a:latin typeface="Arial"/>
              </a:endParaRPr>
            </a:p>
          </p:txBody>
        </p:sp>
        <p:cxnSp>
          <p:nvCxnSpPr>
            <p:cNvPr id="123" name="Gerade Verbindung mit Pfeil 122"/>
            <p:cNvCxnSpPr>
              <a:stCxn id="122" idx="0"/>
            </p:cNvCxnSpPr>
            <p:nvPr/>
          </p:nvCxnSpPr>
          <p:spPr>
            <a:xfrm flipV="1">
              <a:off x="7763065" y="4437112"/>
              <a:ext cx="0" cy="631314"/>
            </a:xfrm>
            <a:prstGeom prst="straightConnector1">
              <a:avLst/>
            </a:prstGeom>
            <a:noFill/>
            <a:ln w="3175" cap="flat" cmpd="sng" algn="ctr">
              <a:solidFill>
                <a:sysClr val="window" lastClr="FFFFFF">
                  <a:lumMod val="65000"/>
                </a:sysClr>
              </a:solidFill>
              <a:prstDash val="sysDash"/>
              <a:tailEnd type="triangle" w="sm" len="sm"/>
            </a:ln>
            <a:effectLst/>
          </p:spPr>
        </p:cxnSp>
        <p:cxnSp>
          <p:nvCxnSpPr>
            <p:cNvPr id="124" name="Gerade Verbindung mit Pfeil 123"/>
            <p:cNvCxnSpPr/>
            <p:nvPr/>
          </p:nvCxnSpPr>
          <p:spPr>
            <a:xfrm rot="-7200000" flipV="1">
              <a:off x="7486887" y="4924451"/>
              <a:ext cx="0" cy="631314"/>
            </a:xfrm>
            <a:prstGeom prst="straightConnector1">
              <a:avLst/>
            </a:prstGeom>
            <a:noFill/>
            <a:ln w="3175" cap="flat" cmpd="sng" algn="ctr">
              <a:solidFill>
                <a:sysClr val="window" lastClr="FFFFFF">
                  <a:lumMod val="65000"/>
                </a:sysClr>
              </a:solidFill>
              <a:prstDash val="sysDash"/>
              <a:tailEnd type="triangle" w="sm" len="sm"/>
            </a:ln>
            <a:effectLst/>
          </p:spPr>
        </p:cxnSp>
        <p:cxnSp>
          <p:nvCxnSpPr>
            <p:cNvPr id="125" name="Gerade Verbindung mit Pfeil 124"/>
            <p:cNvCxnSpPr/>
            <p:nvPr/>
          </p:nvCxnSpPr>
          <p:spPr>
            <a:xfrm rot="7200000" flipH="1" flipV="1">
              <a:off x="8042479" y="4924451"/>
              <a:ext cx="0" cy="631314"/>
            </a:xfrm>
            <a:prstGeom prst="straightConnector1">
              <a:avLst/>
            </a:prstGeom>
            <a:noFill/>
            <a:ln w="3175" cap="flat" cmpd="sng" algn="ctr">
              <a:solidFill>
                <a:sysClr val="window" lastClr="FFFFFF">
                  <a:lumMod val="65000"/>
                </a:sysClr>
              </a:solidFill>
              <a:prstDash val="sysDash"/>
              <a:tailEnd type="triangle" w="sm" len="sm"/>
            </a:ln>
            <a:effectLst/>
          </p:spPr>
        </p:cxnSp>
      </p:grpSp>
      <p:sp>
        <p:nvSpPr>
          <p:cNvPr id="126" name="Oval 41"/>
          <p:cNvSpPr/>
          <p:nvPr/>
        </p:nvSpPr>
        <p:spPr>
          <a:xfrm>
            <a:off x="8989181" y="4691298"/>
            <a:ext cx="144599" cy="144599"/>
          </a:xfrm>
          <a:prstGeom prst="ellipse">
            <a:avLst/>
          </a:prstGeom>
          <a:solidFill>
            <a:srgbClr val="FF6307"/>
          </a:solidFill>
          <a:ln w="12700" cap="flat" cmpd="sng" algn="ctr">
            <a:solidFill>
              <a:sysClr val="window" lastClr="FFFFFF"/>
            </a:solidFill>
            <a:prstDash val="solid"/>
          </a:ln>
          <a:effectLst/>
        </p:spPr>
        <p:txBody>
          <a:bodyPr rtlCol="0" anchor="ctr"/>
          <a:lstStyle/>
          <a:p>
            <a:pPr algn="ctr">
              <a:defRPr/>
            </a:pPr>
            <a:endParaRPr lang="de-CH" kern="0" dirty="0">
              <a:solidFill>
                <a:prstClr val="white"/>
              </a:solidFill>
              <a:latin typeface="Arial"/>
            </a:endParaRPr>
          </a:p>
        </p:txBody>
      </p:sp>
      <p:sp>
        <p:nvSpPr>
          <p:cNvPr id="127" name="Rectangle 195"/>
          <p:cNvSpPr/>
          <p:nvPr/>
        </p:nvSpPr>
        <p:spPr>
          <a:xfrm>
            <a:off x="1703513" y="6153927"/>
            <a:ext cx="6192689" cy="191888"/>
          </a:xfrm>
          <a:prstGeom prst="rect">
            <a:avLst/>
          </a:prstGeom>
          <a:noFill/>
          <a:ln w="9525" cap="flat" cmpd="sng" algn="ctr">
            <a:noFill/>
            <a:prstDash val="solid"/>
          </a:ln>
          <a:effectLst/>
        </p:spPr>
        <p:txBody>
          <a:bodyPr lIns="72000" tIns="72000" rIns="0" bIns="72000" rtlCol="0" anchor="ctr"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defRPr/>
            </a:pPr>
            <a:r>
              <a:rPr lang="de-CH" sz="800" baseline="30000" dirty="0">
                <a:solidFill>
                  <a:prstClr val="black"/>
                </a:solidFill>
                <a:latin typeface="Arial"/>
              </a:rPr>
              <a:t>1 </a:t>
            </a:r>
            <a:r>
              <a:rPr lang="de-CH" sz="800" dirty="0">
                <a:solidFill>
                  <a:prstClr val="black"/>
                </a:solidFill>
                <a:latin typeface="Arial"/>
              </a:rPr>
              <a:t>Die Kosten sind gesamthaft inkl. den Initialisierungskosten sowie Vorabklärungen, Vorstudien und Vorprojekte auszuweisen.</a:t>
            </a:r>
            <a:endParaRPr lang="de-CH" sz="800" baseline="30000" dirty="0">
              <a:solidFill>
                <a:prstClr val="black"/>
              </a:solidFill>
              <a:latin typeface="Arial"/>
            </a:endParaRPr>
          </a:p>
        </p:txBody>
      </p:sp>
      <p:sp>
        <p:nvSpPr>
          <p:cNvPr id="128" name="Titel 1"/>
          <p:cNvSpPr>
            <a:spLocks noGrp="1"/>
          </p:cNvSpPr>
          <p:nvPr>
            <p:ph type="title"/>
          </p:nvPr>
        </p:nvSpPr>
        <p:spPr>
          <a:xfrm>
            <a:off x="2135561" y="139045"/>
            <a:ext cx="7229157" cy="930400"/>
          </a:xfrm>
        </p:spPr>
        <p:txBody>
          <a:bodyPr/>
          <a:lstStyle/>
          <a:p>
            <a:pPr>
              <a:tabLst>
                <a:tab pos="1619250" algn="l"/>
                <a:tab pos="2867025" algn="l"/>
                <a:tab pos="4038600" algn="l"/>
                <a:tab pos="5019675" algn="l"/>
              </a:tabLst>
            </a:pPr>
            <a:r>
              <a:rPr lang="de-CH" sz="1600" dirty="0"/>
              <a:t>Projektauftrag	Projektname (4/4)</a:t>
            </a:r>
            <a:br>
              <a:rPr lang="de-CH" sz="1600" dirty="0"/>
            </a:br>
            <a:r>
              <a:rPr lang="de-CH" sz="900" dirty="0"/>
              <a:t/>
            </a:r>
            <a:br>
              <a:rPr lang="de-CH" sz="900" dirty="0"/>
            </a:br>
            <a:r>
              <a:rPr lang="de-CH" sz="1200" dirty="0"/>
              <a:t>Projektleiter: 	……	Projektnummer: 	……	</a:t>
            </a:r>
            <a:br>
              <a:rPr lang="de-CH" sz="1200" dirty="0"/>
            </a:br>
            <a:r>
              <a:rPr lang="de-CH" sz="1200" dirty="0"/>
              <a:t>Projektauftraggeber:	……</a:t>
            </a:r>
            <a:endParaRPr lang="de-CH" sz="1200" dirty="0"/>
          </a:p>
        </p:txBody>
      </p:sp>
    </p:spTree>
    <p:extLst>
      <p:ext uri="{BB962C8B-B14F-4D97-AF65-F5344CB8AC3E}">
        <p14:creationId xmlns:p14="http://schemas.microsoft.com/office/powerpoint/2010/main" val="3780795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1"/>
          <p:cNvSpPr>
            <a:spLocks noGrp="1"/>
          </p:cNvSpPr>
          <p:nvPr>
            <p:ph type="title"/>
          </p:nvPr>
        </p:nvSpPr>
        <p:spPr>
          <a:xfrm>
            <a:off x="2135561" y="139045"/>
            <a:ext cx="7229157" cy="930400"/>
          </a:xfrm>
        </p:spPr>
        <p:txBody>
          <a:bodyPr/>
          <a:lstStyle/>
          <a:p>
            <a:r>
              <a:rPr lang="de-CH" sz="1600" dirty="0"/>
              <a:t>Leitfaden Anwendung  Projektauftrag</a:t>
            </a:r>
            <a:r>
              <a:rPr lang="de-CH" sz="900" dirty="0"/>
              <a:t/>
            </a:r>
            <a:br>
              <a:rPr lang="de-CH" sz="900" dirty="0"/>
            </a:br>
            <a:endParaRPr lang="de-CH" sz="1200" dirty="0"/>
          </a:p>
        </p:txBody>
      </p:sp>
      <p:pic>
        <p:nvPicPr>
          <p:cNvPr id="103" name="Grafik 102"/>
          <p:cNvPicPr>
            <a:picLocks noChangeAspect="1"/>
          </p:cNvPicPr>
          <p:nvPr/>
        </p:nvPicPr>
        <p:blipFill>
          <a:blip r:embed="rId2"/>
          <a:stretch>
            <a:fillRect/>
          </a:stretch>
        </p:blipFill>
        <p:spPr>
          <a:xfrm>
            <a:off x="1847528" y="836712"/>
            <a:ext cx="8120576" cy="5054022"/>
          </a:xfrm>
          <a:prstGeom prst="rect">
            <a:avLst/>
          </a:prstGeom>
        </p:spPr>
      </p:pic>
    </p:spTree>
    <p:extLst>
      <p:ext uri="{BB962C8B-B14F-4D97-AF65-F5344CB8AC3E}">
        <p14:creationId xmlns:p14="http://schemas.microsoft.com/office/powerpoint/2010/main" val="401397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nvPr>
        </p:nvGraphicFramePr>
        <p:xfrm>
          <a:off x="1775520" y="1196752"/>
          <a:ext cx="8777008" cy="4800900"/>
        </p:xfrm>
        <a:graphic>
          <a:graphicData uri="http://schemas.openxmlformats.org/drawingml/2006/table">
            <a:tbl>
              <a:tblPr firstRow="1" bandRow="1"/>
              <a:tblGrid>
                <a:gridCol w="432172">
                  <a:extLst>
                    <a:ext uri="{9D8B030D-6E8A-4147-A177-3AD203B41FA5}">
                      <a16:colId xmlns:a16="http://schemas.microsoft.com/office/drawing/2014/main" val="20000"/>
                    </a:ext>
                  </a:extLst>
                </a:gridCol>
                <a:gridCol w="1728036">
                  <a:extLst>
                    <a:ext uri="{9D8B030D-6E8A-4147-A177-3AD203B41FA5}">
                      <a16:colId xmlns:a16="http://schemas.microsoft.com/office/drawing/2014/main" val="20001"/>
                    </a:ext>
                  </a:extLst>
                </a:gridCol>
                <a:gridCol w="6616800">
                  <a:extLst>
                    <a:ext uri="{9D8B030D-6E8A-4147-A177-3AD203B41FA5}">
                      <a16:colId xmlns:a16="http://schemas.microsoft.com/office/drawing/2014/main" val="20002"/>
                    </a:ext>
                  </a:extLst>
                </a:gridCol>
              </a:tblGrid>
              <a:tr h="360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Nr.</a:t>
                      </a:r>
                      <a:endParaRPr lang="de-CH" sz="1400" dirty="0"/>
                    </a:p>
                  </a:txBody>
                  <a:tcPr marT="18000" marB="18000" anchor="ctr">
                    <a:lnL w="12700" cmpd="sng">
                      <a:noFill/>
                    </a:lnL>
                    <a:lnR>
                      <a:noFill/>
                    </a:lnR>
                    <a:lnT w="12700" cmpd="sng">
                      <a:noFill/>
                    </a:lnT>
                    <a:lnB w="12700" cmpd="sng">
                      <a:noFill/>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Themenfeld</a:t>
                      </a:r>
                      <a:endParaRPr lang="de-CH" sz="1400" dirty="0"/>
                    </a:p>
                  </a:txBody>
                  <a:tcPr marR="36000" marT="18000" marB="18000" anchor="ctr">
                    <a:lnL>
                      <a:noFill/>
                    </a:lnL>
                    <a:lnR w="12700" cap="flat" cmpd="sng" algn="ctr">
                      <a:solidFill>
                        <a:sysClr val="window" lastClr="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Beschreibung</a:t>
                      </a:r>
                      <a:endParaRPr lang="de-CH" sz="1400" dirty="0"/>
                    </a:p>
                  </a:txBody>
                  <a:tcPr marT="18000" marB="18000" anchor="ctr">
                    <a:lnL w="12700" cap="flat" cmpd="sng" algn="ctr">
                      <a:solidFill>
                        <a:sysClr val="window" lastClr="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de-CH" sz="1000" b="1" kern="1200" dirty="0" smtClean="0">
                          <a:solidFill>
                            <a:schemeClr val="dk1"/>
                          </a:solidFill>
                          <a:latin typeface="+mj-lt"/>
                          <a:ea typeface="+mn-ea"/>
                          <a:cs typeface="+mn-cs"/>
                        </a:rPr>
                        <a:t>Projektnummer</a:t>
                      </a:r>
                      <a:endParaRPr lang="de-CH" sz="1000" b="1" kern="1200" dirty="0">
                        <a:solidFill>
                          <a:schemeClr val="dk1"/>
                        </a:solidFill>
                        <a:latin typeface="+mj-lt"/>
                        <a:ea typeface="+mn-ea"/>
                        <a:cs typeface="+mn-cs"/>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defTabSz="914400" rtl="0" eaLnBrk="1" latinLnBrk="0" hangingPunct="1">
                        <a:spcAft>
                          <a:spcPts val="300"/>
                        </a:spcAft>
                        <a:buFont typeface="Arial" panose="020B0604020202020204" pitchFamily="34" charset="0"/>
                        <a:buChar char="•"/>
                      </a:pPr>
                      <a:r>
                        <a:rPr lang="de-CH" sz="1000" kern="1200" dirty="0" smtClean="0">
                          <a:solidFill>
                            <a:schemeClr val="tx1"/>
                          </a:solidFill>
                          <a:latin typeface="+mj-lt"/>
                          <a:ea typeface="+mn-ea"/>
                          <a:cs typeface="+mn-cs"/>
                        </a:rPr>
                        <a:t>Vom GB-PMO zugeteilte</a:t>
                      </a:r>
                      <a:r>
                        <a:rPr lang="de-CH" sz="1000" kern="1200" baseline="0" dirty="0" smtClean="0">
                          <a:solidFill>
                            <a:schemeClr val="tx1"/>
                          </a:solidFill>
                          <a:latin typeface="+mj-lt"/>
                          <a:ea typeface="+mn-ea"/>
                          <a:cs typeface="+mn-cs"/>
                        </a:rPr>
                        <a:t> Projektnummer</a:t>
                      </a:r>
                    </a:p>
                    <a:p>
                      <a:pPr marL="171450" indent="-171450" algn="l" defTabSz="914400" rtl="0" eaLnBrk="1" latinLnBrk="0" hangingPunct="1">
                        <a:spcAft>
                          <a:spcPts val="300"/>
                        </a:spcAft>
                        <a:buFont typeface="Arial" panose="020B0604020202020204" pitchFamily="34" charset="0"/>
                        <a:buChar char="•"/>
                      </a:pPr>
                      <a:endParaRPr lang="de-CH" sz="1000" kern="1200" baseline="0" dirty="0" smtClean="0">
                        <a:solidFill>
                          <a:schemeClr val="tx1"/>
                        </a:solidFill>
                        <a:latin typeface="+mj-lt"/>
                        <a:ea typeface="+mn-ea"/>
                        <a:cs typeface="+mn-cs"/>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latin typeface="+mj-lt"/>
                        </a:rPr>
                        <a:t>Ausgangslage</a:t>
                      </a:r>
                      <a:endParaRPr lang="de-CH" sz="1000" b="1" dirty="0">
                        <a:latin typeface="+mj-lt"/>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mj-lt"/>
                        </a:rPr>
                        <a:t>Nennung des Anlasses bzw. der Auslöser für die Projektidee (z.B. Kundenbedürfnis)</a:t>
                      </a:r>
                    </a:p>
                    <a:p>
                      <a:pPr marL="171450" indent="-171450">
                        <a:spcAft>
                          <a:spcPts val="300"/>
                        </a:spcAft>
                        <a:buFont typeface="Arial" panose="020B0604020202020204" pitchFamily="34" charset="0"/>
                        <a:buChar char="•"/>
                      </a:pPr>
                      <a:r>
                        <a:rPr lang="de-CH" sz="1000" dirty="0" smtClean="0">
                          <a:solidFill>
                            <a:schemeClr val="tx1"/>
                          </a:solidFill>
                          <a:latin typeface="+mj-lt"/>
                        </a:rPr>
                        <a:t>Detaillierte Beschreibung des Ist-Zustandes (Schwachstellen) bzw. der «Probleme»</a:t>
                      </a:r>
                      <a:r>
                        <a:rPr lang="de-CH" sz="1000" baseline="0" dirty="0" smtClean="0">
                          <a:solidFill>
                            <a:schemeClr val="tx1"/>
                          </a:solidFill>
                          <a:latin typeface="+mj-lt"/>
                        </a:rPr>
                        <a:t> anhand einer IST-Analyse (Fragestellungen siehe PM-Prozess). </a:t>
                      </a:r>
                    </a:p>
                    <a:p>
                      <a:pPr marL="171450" indent="-171450">
                        <a:spcAft>
                          <a:spcPts val="300"/>
                        </a:spcAft>
                        <a:buFont typeface="Arial" panose="020B0604020202020204" pitchFamily="34" charset="0"/>
                        <a:buChar char="•"/>
                      </a:pPr>
                      <a:r>
                        <a:rPr lang="de-CH" sz="1000" dirty="0" smtClean="0">
                          <a:solidFill>
                            <a:schemeClr val="tx1"/>
                          </a:solidFill>
                          <a:latin typeface="+mj-lt"/>
                        </a:rPr>
                        <a:t>Beschreibung der</a:t>
                      </a:r>
                      <a:r>
                        <a:rPr lang="de-CH" sz="1000" baseline="0" dirty="0" smtClean="0">
                          <a:solidFill>
                            <a:schemeClr val="tx1"/>
                          </a:solidFill>
                          <a:latin typeface="+mj-lt"/>
                        </a:rPr>
                        <a:t> zeitlichen, sachlichen und sozialen Aspekte die in einem komplexen Projektumfeld zu beachten sind (System-Kontext).</a:t>
                      </a:r>
                      <a:endParaRPr lang="de-CH" sz="1000" dirty="0" smtClean="0">
                        <a:solidFill>
                          <a:schemeClr val="tx1"/>
                        </a:solidFill>
                        <a:latin typeface="+mj-lt"/>
                      </a:endParaRPr>
                    </a:p>
                    <a:p>
                      <a:pPr marL="171450" indent="-171450">
                        <a:spcAft>
                          <a:spcPts val="300"/>
                        </a:spcAft>
                        <a:buFont typeface="Arial" panose="020B0604020202020204" pitchFamily="34" charset="0"/>
                        <a:buChar char="•"/>
                      </a:pPr>
                      <a:r>
                        <a:rPr lang="de-CH" sz="1000" i="1" dirty="0" smtClean="0">
                          <a:solidFill>
                            <a:schemeClr val="tx1"/>
                          </a:solidFill>
                          <a:latin typeface="+mj-lt"/>
                        </a:rPr>
                        <a:t>Klare Abgrenzung zur Beschreibung</a:t>
                      </a:r>
                      <a:r>
                        <a:rPr lang="de-CH" sz="1000" i="1" baseline="0" dirty="0" smtClean="0">
                          <a:solidFill>
                            <a:schemeClr val="tx1"/>
                          </a:solidFill>
                          <a:latin typeface="+mj-lt"/>
                        </a:rPr>
                        <a:t> der</a:t>
                      </a:r>
                      <a:r>
                        <a:rPr lang="de-CH" sz="1000" i="1" dirty="0" smtClean="0">
                          <a:solidFill>
                            <a:schemeClr val="tx1"/>
                          </a:solidFill>
                          <a:latin typeface="+mj-lt"/>
                        </a:rPr>
                        <a:t> Projektziele</a:t>
                      </a:r>
                      <a:endParaRPr lang="de-CH" sz="1000" i="1" dirty="0">
                        <a:latin typeface="+mj-lt"/>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latin typeface="+mj-lt"/>
                        </a:rPr>
                        <a:t>Inhalte</a:t>
                      </a:r>
                      <a:endParaRPr lang="de-CH" sz="1000" b="1" dirty="0">
                        <a:latin typeface="+mj-lt"/>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mj-lt"/>
                        </a:rPr>
                        <a:t>Detaillierte Beschreibung der Projektziele</a:t>
                      </a:r>
                      <a:r>
                        <a:rPr lang="de-CH" sz="1000" baseline="0" dirty="0" smtClean="0">
                          <a:solidFill>
                            <a:schemeClr val="tx1"/>
                          </a:solidFill>
                          <a:latin typeface="+mj-lt"/>
                        </a:rPr>
                        <a:t> </a:t>
                      </a:r>
                      <a:r>
                        <a:rPr lang="de-CH" sz="1000" dirty="0" smtClean="0">
                          <a:solidFill>
                            <a:schemeClr val="tx1"/>
                          </a:solidFill>
                          <a:latin typeface="+mj-lt"/>
                        </a:rPr>
                        <a:t>(realistisch,</a:t>
                      </a:r>
                      <a:r>
                        <a:rPr lang="de-CH" sz="1000" baseline="0" dirty="0" smtClean="0">
                          <a:solidFill>
                            <a:schemeClr val="tx1"/>
                          </a:solidFill>
                          <a:latin typeface="+mj-lt"/>
                        </a:rPr>
                        <a:t> eindeutig, messbar und lösungsneutral</a:t>
                      </a:r>
                      <a:r>
                        <a:rPr lang="de-CH" sz="1000" dirty="0" smtClean="0">
                          <a:solidFill>
                            <a:schemeClr val="tx1"/>
                          </a:solidFill>
                          <a:latin typeface="+mj-lt"/>
                        </a:rPr>
                        <a:t>)</a:t>
                      </a:r>
                      <a:r>
                        <a:rPr lang="de-CH" sz="1000" baseline="0" dirty="0" smtClean="0">
                          <a:solidFill>
                            <a:schemeClr val="tx1"/>
                          </a:solidFill>
                          <a:latin typeface="+mj-lt"/>
                        </a:rPr>
                        <a:t> und den Lieferobjekten zur Erreichung der Ziele (Verbesserungen, Neuerung, Änderungen). </a:t>
                      </a:r>
                    </a:p>
                    <a:p>
                      <a:pPr marL="171450"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baseline="0" dirty="0" smtClean="0">
                          <a:solidFill>
                            <a:schemeClr val="tx1"/>
                          </a:solidFill>
                          <a:latin typeface="+mj-lt"/>
                        </a:rPr>
                        <a:t>Optional </a:t>
                      </a:r>
                      <a:r>
                        <a:rPr lang="de-CH" sz="1000" baseline="0" dirty="0" smtClean="0">
                          <a:solidFill>
                            <a:srgbClr val="0070C0"/>
                          </a:solidFill>
                          <a:latin typeface="+mj-lt"/>
                        </a:rPr>
                        <a:t>(blau) </a:t>
                      </a:r>
                      <a:r>
                        <a:rPr lang="de-CH" sz="1000" baseline="0" dirty="0" smtClean="0">
                          <a:solidFill>
                            <a:schemeClr val="tx1"/>
                          </a:solidFill>
                          <a:latin typeface="+mj-lt"/>
                        </a:rPr>
                        <a:t>sind Aussagen zu den Marktpotenzialen zu nennen: </a:t>
                      </a:r>
                      <a:r>
                        <a:rPr lang="de-CH" sz="1000" dirty="0" smtClean="0">
                          <a:solidFill>
                            <a:schemeClr val="tx1"/>
                          </a:solidFill>
                          <a:latin typeface="+mj-lt"/>
                        </a:rPr>
                        <a:t>Welche Opportunität bietet sich am Markt, was ist das treibende Kundenbedürfnis etc.?</a:t>
                      </a: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1" dirty="0" smtClean="0">
                          <a:latin typeface="+mj-lt"/>
                        </a:rPr>
                        <a:t>Priorisierung inkl.</a:t>
                      </a:r>
                      <a:r>
                        <a:rPr lang="de-CH" sz="1000" b="1" baseline="0" dirty="0" smtClean="0">
                          <a:latin typeface="+mj-lt"/>
                        </a:rPr>
                        <a:t> Kommentar</a:t>
                      </a:r>
                      <a:endParaRPr lang="de-CH" sz="1000" b="1" dirty="0" smtClean="0">
                        <a:latin typeface="+mj-lt"/>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b="0" kern="1200" baseline="0" dirty="0" smtClean="0">
                          <a:solidFill>
                            <a:prstClr val="black"/>
                          </a:solidFill>
                          <a:latin typeface="+mj-lt"/>
                          <a:ea typeface="+mn-ea"/>
                          <a:cs typeface="+mn-cs"/>
                        </a:rPr>
                        <a:t>Die drei Kategorien zur Priorisierung ist mit «Strategiebeitrag», «Machbarkeit» und «Profitabilität» Unternehmensweit vorgegeben.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b="0" kern="1200" baseline="0" dirty="0" smtClean="0">
                          <a:solidFill>
                            <a:prstClr val="black"/>
                          </a:solidFill>
                          <a:latin typeface="+mj-lt"/>
                          <a:ea typeface="+mn-ea"/>
                          <a:cs typeface="+mn-cs"/>
                        </a:rPr>
                        <a:t>Die Kriterien zur Einstufung (gering/mittel/hoch) der drei Kategorien obliegt den jeweiligen </a:t>
                      </a:r>
                      <a:r>
                        <a:rPr lang="de-CH" sz="1000" b="0" kern="1200" baseline="0" dirty="0" err="1" smtClean="0">
                          <a:solidFill>
                            <a:prstClr val="black"/>
                          </a:solidFill>
                          <a:latin typeface="+mj-lt"/>
                          <a:ea typeface="+mn-ea"/>
                          <a:cs typeface="+mn-cs"/>
                        </a:rPr>
                        <a:t>GB’s</a:t>
                      </a:r>
                      <a:r>
                        <a:rPr lang="de-CH" sz="1000" b="0" kern="1200" baseline="0" dirty="0" smtClean="0">
                          <a:solidFill>
                            <a:prstClr val="black"/>
                          </a:solidFill>
                          <a:latin typeface="+mj-lt"/>
                          <a:ea typeface="+mn-ea"/>
                          <a:cs typeface="+mn-cs"/>
                        </a:rPr>
                        <a:t>.</a:t>
                      </a:r>
                      <a:endParaRPr lang="de-CH" sz="1000" dirty="0" smtClean="0">
                        <a:solidFill>
                          <a:prstClr val="black"/>
                        </a:solidFill>
                        <a:latin typeface="+mj-lt"/>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1" kern="1200" dirty="0" smtClean="0">
                          <a:solidFill>
                            <a:schemeClr val="dk1"/>
                          </a:solidFill>
                          <a:latin typeface="+mj-lt"/>
                          <a:ea typeface="+mn-ea"/>
                          <a:cs typeface="+mn-cs"/>
                        </a:rPr>
                        <a:t>Typ / Kategorie</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000" b="1" dirty="0" smtClean="0">
                        <a:latin typeface="+mj-lt"/>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spcAft>
                          <a:spcPts val="300"/>
                        </a:spcAft>
                        <a:buFont typeface="Arial" panose="020B0604020202020204" pitchFamily="34" charset="0"/>
                        <a:buChar char="•"/>
                      </a:pPr>
                      <a:r>
                        <a:rPr lang="de-CH" sz="1000" dirty="0" smtClean="0">
                          <a:solidFill>
                            <a:schemeClr val="tx1"/>
                          </a:solidFill>
                          <a:latin typeface="+mj-lt"/>
                        </a:rPr>
                        <a:t>Zuordnung Projekte zu Projektkategorien</a:t>
                      </a:r>
                      <a:r>
                        <a:rPr lang="de-CH" sz="1000" baseline="0" dirty="0" smtClean="0">
                          <a:solidFill>
                            <a:schemeClr val="tx1"/>
                          </a:solidFill>
                          <a:latin typeface="+mj-lt"/>
                        </a:rPr>
                        <a:t> und Projekttyp</a:t>
                      </a:r>
                      <a:endParaRPr lang="de-CH" sz="1000" dirty="0" smtClean="0">
                        <a:solidFill>
                          <a:schemeClr val="tx1"/>
                        </a:solidFill>
                        <a:latin typeface="+mj-lt"/>
                      </a:endParaRPr>
                    </a:p>
                    <a:p>
                      <a:pPr marL="171450" indent="-171450">
                        <a:spcAft>
                          <a:spcPts val="300"/>
                        </a:spcAft>
                        <a:buFont typeface="Arial" panose="020B0604020202020204" pitchFamily="34" charset="0"/>
                        <a:buChar char="•"/>
                      </a:pPr>
                      <a:r>
                        <a:rPr lang="de-CH" sz="1000" dirty="0" smtClean="0">
                          <a:solidFill>
                            <a:schemeClr val="tx1"/>
                          </a:solidFill>
                          <a:latin typeface="+mj-lt"/>
                        </a:rPr>
                        <a:t>für detaillierte Erläuterung der verschiedenen Projekttypen und Projektkategorien siehe Auszug Projektmanagement Guidelines</a:t>
                      </a:r>
                      <a:endParaRPr lang="de-CH" sz="1000" b="0" kern="1200" baseline="0" dirty="0" smtClean="0">
                        <a:solidFill>
                          <a:prstClr val="black"/>
                        </a:solidFill>
                        <a:latin typeface="+mj-lt"/>
                        <a:ea typeface="+mn-ea"/>
                        <a:cs typeface="+mn-cs"/>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1" kern="1200" dirty="0" smtClean="0">
                          <a:solidFill>
                            <a:schemeClr val="dk1"/>
                          </a:solidFill>
                          <a:latin typeface="+mj-lt"/>
                          <a:ea typeface="+mn-ea"/>
                          <a:cs typeface="+mn-cs"/>
                        </a:rPr>
                        <a:t>Quantitativer / Qualitativer Nutzen</a:t>
                      </a: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defTabSz="914400" rtl="0" eaLnBrk="1" latinLnBrk="0" hangingPunct="1">
                        <a:spcAft>
                          <a:spcPts val="300"/>
                        </a:spcAft>
                        <a:buFont typeface="Arial" panose="020B0604020202020204" pitchFamily="34" charset="0"/>
                        <a:buChar char="•"/>
                      </a:pPr>
                      <a:r>
                        <a:rPr lang="de-CH" sz="1000" kern="1200" dirty="0" smtClean="0">
                          <a:solidFill>
                            <a:schemeClr val="tx1"/>
                          </a:solidFill>
                          <a:latin typeface="+mj-lt"/>
                          <a:ea typeface="+mn-ea"/>
                          <a:cs typeface="+mn-cs"/>
                        </a:rPr>
                        <a:t>Ausweisen</a:t>
                      </a:r>
                      <a:r>
                        <a:rPr lang="de-CH" sz="1000" kern="1200" baseline="0" dirty="0" smtClean="0">
                          <a:solidFill>
                            <a:schemeClr val="tx1"/>
                          </a:solidFill>
                          <a:latin typeface="+mj-lt"/>
                          <a:ea typeface="+mn-ea"/>
                          <a:cs typeface="+mn-cs"/>
                        </a:rPr>
                        <a:t> </a:t>
                      </a:r>
                      <a:r>
                        <a:rPr lang="de-CH" sz="1000" dirty="0" smtClean="0">
                          <a:solidFill>
                            <a:prstClr val="black"/>
                          </a:solidFill>
                          <a:latin typeface="+mj-lt"/>
                        </a:rPr>
                        <a:t>des qualitativen und quantitativen Nutzens des</a:t>
                      </a:r>
                      <a:r>
                        <a:rPr lang="de-CH" sz="1000" baseline="0" dirty="0" smtClean="0">
                          <a:solidFill>
                            <a:prstClr val="black"/>
                          </a:solidFill>
                          <a:latin typeface="+mj-lt"/>
                        </a:rPr>
                        <a:t> Projekts.</a:t>
                      </a:r>
                      <a:endParaRPr lang="de-CH" sz="1000" dirty="0" smtClean="0">
                        <a:solidFill>
                          <a:prstClr val="black"/>
                        </a:solidFill>
                        <a:latin typeface="+mj-lt"/>
                      </a:endParaRPr>
                    </a:p>
                    <a:p>
                      <a:pPr marL="171450" indent="-171450" algn="l" defTabSz="914400" rtl="0" eaLnBrk="1" latinLnBrk="0" hangingPunct="1">
                        <a:spcAft>
                          <a:spcPts val="300"/>
                        </a:spcAft>
                        <a:buFont typeface="Arial" panose="020B0604020202020204" pitchFamily="34" charset="0"/>
                        <a:buChar char="•"/>
                      </a:pPr>
                      <a:r>
                        <a:rPr lang="de-CH" sz="1000" kern="1200" dirty="0" smtClean="0">
                          <a:solidFill>
                            <a:prstClr val="black"/>
                          </a:solidFill>
                          <a:latin typeface="+mj-lt"/>
                          <a:ea typeface="+mn-ea"/>
                          <a:cs typeface="+mn-cs"/>
                        </a:rPr>
                        <a:t>Der quantitative Nutzen ist als GB-spezifische KPI</a:t>
                      </a:r>
                      <a:r>
                        <a:rPr lang="de-CH" sz="1000" kern="1200" baseline="0" dirty="0" smtClean="0">
                          <a:solidFill>
                            <a:prstClr val="black"/>
                          </a:solidFill>
                          <a:latin typeface="+mj-lt"/>
                          <a:ea typeface="+mn-ea"/>
                          <a:cs typeface="+mn-cs"/>
                        </a:rPr>
                        <a:t> </a:t>
                      </a:r>
                      <a:r>
                        <a:rPr lang="de-CH" sz="1000" kern="1200" dirty="0" smtClean="0">
                          <a:solidFill>
                            <a:prstClr val="black"/>
                          </a:solidFill>
                          <a:latin typeface="+mj-lt"/>
                          <a:ea typeface="+mn-ea"/>
                          <a:cs typeface="+mn-cs"/>
                        </a:rPr>
                        <a:t>(z.B. Kosteneinsparungen/Jahr, Mehreinnahmen/Jahr, NPV, Payback) aus</a:t>
                      </a:r>
                      <a:r>
                        <a:rPr lang="de-CH" sz="1000" kern="1200" baseline="0" dirty="0" smtClean="0">
                          <a:solidFill>
                            <a:prstClr val="black"/>
                          </a:solidFill>
                          <a:latin typeface="+mj-lt"/>
                          <a:ea typeface="+mn-ea"/>
                          <a:cs typeface="+mn-cs"/>
                        </a:rPr>
                        <a:t>zuweisen und die Herleitung mit den getroffene Annahmen aufzuzeigen.</a:t>
                      </a:r>
                      <a:endParaRPr lang="de-CH" sz="1000" b="0" kern="1200" baseline="0" dirty="0" smtClean="0">
                        <a:solidFill>
                          <a:prstClr val="black"/>
                        </a:solidFill>
                        <a:latin typeface="+mj-lt"/>
                        <a:ea typeface="+mn-ea"/>
                        <a:cs typeface="+mn-cs"/>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latin typeface="+mj-lt"/>
                        </a:rPr>
                        <a:t>Grobzeitplan</a:t>
                      </a:r>
                    </a:p>
                    <a:p>
                      <a:r>
                        <a:rPr lang="de-CH" sz="1000" b="1" dirty="0" smtClean="0">
                          <a:latin typeface="+mj-lt"/>
                        </a:rPr>
                        <a:t>(Start – Ende)</a:t>
                      </a: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mj-lt"/>
                        </a:rPr>
                        <a:t>Monatsscharfe Abschätzung der</a:t>
                      </a:r>
                      <a:r>
                        <a:rPr lang="de-CH" sz="1000" baseline="0" dirty="0" smtClean="0">
                          <a:solidFill>
                            <a:schemeClr val="tx1"/>
                          </a:solidFill>
                          <a:latin typeface="+mj-lt"/>
                        </a:rPr>
                        <a:t> Gesamt-Projektlaufzeit</a:t>
                      </a:r>
                      <a:endParaRPr lang="de-CH" sz="1000" dirty="0" smtClean="0">
                        <a:solidFill>
                          <a:schemeClr val="tx1"/>
                        </a:solidFill>
                        <a:latin typeface="+mj-lt"/>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1" dirty="0" smtClean="0">
                          <a:latin typeface="+mj-lt"/>
                        </a:rPr>
                        <a:t>Involvierte OE</a:t>
                      </a: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mj-lt"/>
                        </a:rPr>
                        <a:t>Markierung involvierte Organisationseinheiten mittels der orangenen Punkte in oberen Zeile (GB + ICT)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mj-lt"/>
                        </a:rPr>
                        <a:t>Projektspezifische</a:t>
                      </a:r>
                      <a:r>
                        <a:rPr lang="de-CH" sz="1000" baseline="0" dirty="0" smtClean="0">
                          <a:solidFill>
                            <a:schemeClr val="tx1"/>
                          </a:solidFill>
                          <a:latin typeface="+mj-lt"/>
                        </a:rPr>
                        <a:t> </a:t>
                      </a:r>
                      <a:r>
                        <a:rPr lang="de-CH" sz="1000" dirty="0" smtClean="0">
                          <a:solidFill>
                            <a:schemeClr val="tx1"/>
                          </a:solidFill>
                          <a:latin typeface="+mj-lt"/>
                        </a:rPr>
                        <a:t>Detaillierungen für GE, Abteilungen etc. in zweiten Zeile</a:t>
                      </a:r>
                      <a:endParaRPr lang="de-CH" sz="1000" dirty="0" smtClean="0">
                        <a:solidFill>
                          <a:prstClr val="black"/>
                        </a:solidFill>
                        <a:latin typeface="+mj-lt"/>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bl>
          </a:graphicData>
        </a:graphic>
      </p:graphicFrame>
      <p:sp>
        <p:nvSpPr>
          <p:cNvPr id="5" name="Ellipse 4"/>
          <p:cNvSpPr/>
          <p:nvPr/>
        </p:nvSpPr>
        <p:spPr>
          <a:xfrm>
            <a:off x="1813620" y="1573394"/>
            <a:ext cx="288000" cy="288000"/>
          </a:xfrm>
          <a:prstGeom prst="ellipse">
            <a:avLst/>
          </a:prstGeom>
          <a:solidFill>
            <a:srgbClr val="FF6307"/>
          </a:solidFill>
          <a:ln w="25400" cap="flat" cmpd="sng" algn="ctr">
            <a:noFill/>
            <a:prstDash val="solid"/>
          </a:ln>
          <a:effectLst/>
        </p:spPr>
        <p:txBody>
          <a:bodyPr rtlCol="0" anchor="ctr"/>
          <a:lstStyle/>
          <a:p>
            <a:pPr algn="ctr">
              <a:defRPr/>
            </a:pPr>
            <a:r>
              <a:rPr lang="de-CH" sz="1400" b="1" kern="0" dirty="0">
                <a:solidFill>
                  <a:prstClr val="white"/>
                </a:solidFill>
                <a:latin typeface="Arial"/>
              </a:rPr>
              <a:t>1</a:t>
            </a:r>
          </a:p>
        </p:txBody>
      </p:sp>
      <p:sp>
        <p:nvSpPr>
          <p:cNvPr id="6" name="Ellipse 5"/>
          <p:cNvSpPr/>
          <p:nvPr/>
        </p:nvSpPr>
        <p:spPr>
          <a:xfrm>
            <a:off x="1813620" y="1988840"/>
            <a:ext cx="288000" cy="288000"/>
          </a:xfrm>
          <a:prstGeom prst="ellipse">
            <a:avLst/>
          </a:prstGeom>
          <a:solidFill>
            <a:srgbClr val="FF6307"/>
          </a:solidFill>
          <a:ln w="25400" cap="flat" cmpd="sng" algn="ctr">
            <a:noFill/>
            <a:prstDash val="solid"/>
          </a:ln>
          <a:effectLst/>
        </p:spPr>
        <p:txBody>
          <a:bodyPr rtlCol="0" anchor="ctr"/>
          <a:lstStyle/>
          <a:p>
            <a:pPr algn="ctr">
              <a:defRPr/>
            </a:pPr>
            <a:r>
              <a:rPr lang="de-CH" sz="1400" b="1" kern="0" dirty="0">
                <a:solidFill>
                  <a:prstClr val="white"/>
                </a:solidFill>
                <a:latin typeface="Arial"/>
              </a:rPr>
              <a:t>2</a:t>
            </a:r>
          </a:p>
        </p:txBody>
      </p:sp>
      <p:sp>
        <p:nvSpPr>
          <p:cNvPr id="7" name="Ellipse 6"/>
          <p:cNvSpPr/>
          <p:nvPr/>
        </p:nvSpPr>
        <p:spPr>
          <a:xfrm>
            <a:off x="1813620" y="3068960"/>
            <a:ext cx="288000" cy="288000"/>
          </a:xfrm>
          <a:prstGeom prst="ellipse">
            <a:avLst/>
          </a:prstGeom>
          <a:solidFill>
            <a:srgbClr val="FF6307"/>
          </a:solidFill>
          <a:ln w="25400" cap="flat" cmpd="sng" algn="ctr">
            <a:noFill/>
            <a:prstDash val="solid"/>
          </a:ln>
          <a:effectLst/>
        </p:spPr>
        <p:txBody>
          <a:bodyPr rtlCol="0" anchor="ctr"/>
          <a:lstStyle/>
          <a:p>
            <a:pPr algn="ctr">
              <a:defRPr/>
            </a:pPr>
            <a:r>
              <a:rPr lang="de-CH" sz="1400" b="1" kern="0" dirty="0">
                <a:solidFill>
                  <a:prstClr val="white"/>
                </a:solidFill>
                <a:latin typeface="Arial"/>
              </a:rPr>
              <a:t>3</a:t>
            </a:r>
          </a:p>
        </p:txBody>
      </p:sp>
      <p:sp>
        <p:nvSpPr>
          <p:cNvPr id="8" name="Ellipse 7"/>
          <p:cNvSpPr/>
          <p:nvPr/>
        </p:nvSpPr>
        <p:spPr>
          <a:xfrm>
            <a:off x="1813620" y="3763526"/>
            <a:ext cx="288000" cy="288000"/>
          </a:xfrm>
          <a:prstGeom prst="ellipse">
            <a:avLst/>
          </a:prstGeom>
          <a:solidFill>
            <a:srgbClr val="FF6307"/>
          </a:solidFill>
          <a:ln w="25400" cap="flat" cmpd="sng" algn="ctr">
            <a:noFill/>
            <a:prstDash val="solid"/>
          </a:ln>
          <a:effectLst/>
        </p:spPr>
        <p:txBody>
          <a:bodyPr rtlCol="0" anchor="ctr"/>
          <a:lstStyle/>
          <a:p>
            <a:pPr algn="ctr">
              <a:defRPr/>
            </a:pPr>
            <a:r>
              <a:rPr lang="de-CH" sz="1400" b="1" kern="0" dirty="0">
                <a:solidFill>
                  <a:prstClr val="white"/>
                </a:solidFill>
                <a:latin typeface="Arial"/>
              </a:rPr>
              <a:t>4</a:t>
            </a:r>
          </a:p>
        </p:txBody>
      </p:sp>
      <p:sp>
        <p:nvSpPr>
          <p:cNvPr id="9" name="Ellipse 8"/>
          <p:cNvSpPr/>
          <p:nvPr/>
        </p:nvSpPr>
        <p:spPr>
          <a:xfrm>
            <a:off x="1813620" y="4221088"/>
            <a:ext cx="288000" cy="288000"/>
          </a:xfrm>
          <a:prstGeom prst="ellipse">
            <a:avLst/>
          </a:prstGeom>
          <a:solidFill>
            <a:srgbClr val="FF6307"/>
          </a:solidFill>
          <a:ln w="25400" cap="flat" cmpd="sng" algn="ctr">
            <a:noFill/>
            <a:prstDash val="solid"/>
          </a:ln>
          <a:effectLst/>
        </p:spPr>
        <p:txBody>
          <a:bodyPr rtlCol="0" anchor="ctr"/>
          <a:lstStyle/>
          <a:p>
            <a:pPr algn="ctr">
              <a:defRPr/>
            </a:pPr>
            <a:r>
              <a:rPr lang="de-CH" sz="1400" b="1" kern="0" dirty="0">
                <a:solidFill>
                  <a:prstClr val="white"/>
                </a:solidFill>
                <a:latin typeface="Arial"/>
              </a:rPr>
              <a:t>5</a:t>
            </a:r>
          </a:p>
        </p:txBody>
      </p:sp>
      <p:sp>
        <p:nvSpPr>
          <p:cNvPr id="10" name="Ellipse 9"/>
          <p:cNvSpPr/>
          <p:nvPr/>
        </p:nvSpPr>
        <p:spPr>
          <a:xfrm>
            <a:off x="1813620" y="4797152"/>
            <a:ext cx="288000" cy="288000"/>
          </a:xfrm>
          <a:prstGeom prst="ellipse">
            <a:avLst/>
          </a:prstGeom>
          <a:solidFill>
            <a:srgbClr val="FF6307"/>
          </a:solidFill>
          <a:ln w="25400" cap="flat" cmpd="sng" algn="ctr">
            <a:noFill/>
            <a:prstDash val="solid"/>
          </a:ln>
          <a:effectLst/>
        </p:spPr>
        <p:txBody>
          <a:bodyPr rtlCol="0" anchor="ctr"/>
          <a:lstStyle/>
          <a:p>
            <a:pPr algn="ctr">
              <a:defRPr/>
            </a:pPr>
            <a:r>
              <a:rPr lang="de-CH" sz="1400" b="1" kern="0" dirty="0">
                <a:solidFill>
                  <a:prstClr val="white"/>
                </a:solidFill>
                <a:latin typeface="Arial"/>
              </a:rPr>
              <a:t>6</a:t>
            </a:r>
          </a:p>
        </p:txBody>
      </p:sp>
      <p:sp>
        <p:nvSpPr>
          <p:cNvPr id="11" name="Ellipse 10"/>
          <p:cNvSpPr/>
          <p:nvPr/>
        </p:nvSpPr>
        <p:spPr>
          <a:xfrm>
            <a:off x="1813620" y="5301208"/>
            <a:ext cx="288000" cy="288000"/>
          </a:xfrm>
          <a:prstGeom prst="ellipse">
            <a:avLst/>
          </a:prstGeom>
          <a:solidFill>
            <a:srgbClr val="FF6307"/>
          </a:solidFill>
          <a:ln w="25400" cap="flat" cmpd="sng" algn="ctr">
            <a:noFill/>
            <a:prstDash val="solid"/>
          </a:ln>
          <a:effectLst/>
        </p:spPr>
        <p:txBody>
          <a:bodyPr rtlCol="0" anchor="ctr"/>
          <a:lstStyle/>
          <a:p>
            <a:pPr algn="ctr">
              <a:defRPr/>
            </a:pPr>
            <a:r>
              <a:rPr lang="de-CH" sz="1400" b="1" kern="0" dirty="0">
                <a:solidFill>
                  <a:prstClr val="white"/>
                </a:solidFill>
                <a:latin typeface="Arial"/>
              </a:rPr>
              <a:t>7</a:t>
            </a:r>
          </a:p>
        </p:txBody>
      </p:sp>
      <p:sp>
        <p:nvSpPr>
          <p:cNvPr id="12" name="Ellipse 11"/>
          <p:cNvSpPr/>
          <p:nvPr/>
        </p:nvSpPr>
        <p:spPr>
          <a:xfrm>
            <a:off x="1813620" y="5661248"/>
            <a:ext cx="288000" cy="288000"/>
          </a:xfrm>
          <a:prstGeom prst="ellipse">
            <a:avLst/>
          </a:prstGeom>
          <a:solidFill>
            <a:srgbClr val="FF6307"/>
          </a:solidFill>
          <a:ln w="25400" cap="flat" cmpd="sng" algn="ctr">
            <a:noFill/>
            <a:prstDash val="solid"/>
          </a:ln>
          <a:effectLst/>
        </p:spPr>
        <p:txBody>
          <a:bodyPr rtlCol="0" anchor="ctr"/>
          <a:lstStyle/>
          <a:p>
            <a:pPr algn="ctr">
              <a:defRPr/>
            </a:pPr>
            <a:r>
              <a:rPr lang="de-CH" sz="1400" b="1" kern="0" dirty="0">
                <a:solidFill>
                  <a:prstClr val="white"/>
                </a:solidFill>
                <a:latin typeface="Arial"/>
              </a:rPr>
              <a:t>8</a:t>
            </a:r>
          </a:p>
        </p:txBody>
      </p:sp>
      <p:sp>
        <p:nvSpPr>
          <p:cNvPr id="13" name="Titel 1"/>
          <p:cNvSpPr>
            <a:spLocks noGrp="1"/>
          </p:cNvSpPr>
          <p:nvPr>
            <p:ph type="title"/>
          </p:nvPr>
        </p:nvSpPr>
        <p:spPr>
          <a:xfrm>
            <a:off x="2101621" y="139045"/>
            <a:ext cx="7263097" cy="930400"/>
          </a:xfrm>
        </p:spPr>
        <p:txBody>
          <a:bodyPr/>
          <a:lstStyle/>
          <a:p>
            <a:r>
              <a:rPr lang="de-CH" sz="1600" dirty="0"/>
              <a:t>Leitfaden Anwendung  Projektauftrag (1/4)</a:t>
            </a:r>
            <a:r>
              <a:rPr lang="de-CH" sz="900" dirty="0"/>
              <a:t/>
            </a:r>
            <a:br>
              <a:rPr lang="de-CH" sz="900" dirty="0"/>
            </a:br>
            <a:endParaRPr lang="de-CH" sz="1200" dirty="0"/>
          </a:p>
        </p:txBody>
      </p:sp>
    </p:spTree>
    <p:extLst>
      <p:ext uri="{BB962C8B-B14F-4D97-AF65-F5344CB8AC3E}">
        <p14:creationId xmlns:p14="http://schemas.microsoft.com/office/powerpoint/2010/main" val="660654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nvPr>
        </p:nvGraphicFramePr>
        <p:xfrm>
          <a:off x="1775520" y="980728"/>
          <a:ext cx="8777008" cy="4532880"/>
        </p:xfrm>
        <a:graphic>
          <a:graphicData uri="http://schemas.openxmlformats.org/drawingml/2006/table">
            <a:tbl>
              <a:tblPr firstRow="1" bandRow="1"/>
              <a:tblGrid>
                <a:gridCol w="432172">
                  <a:extLst>
                    <a:ext uri="{9D8B030D-6E8A-4147-A177-3AD203B41FA5}">
                      <a16:colId xmlns:a16="http://schemas.microsoft.com/office/drawing/2014/main" val="20000"/>
                    </a:ext>
                  </a:extLst>
                </a:gridCol>
                <a:gridCol w="1728036">
                  <a:extLst>
                    <a:ext uri="{9D8B030D-6E8A-4147-A177-3AD203B41FA5}">
                      <a16:colId xmlns:a16="http://schemas.microsoft.com/office/drawing/2014/main" val="20001"/>
                    </a:ext>
                  </a:extLst>
                </a:gridCol>
                <a:gridCol w="6616800">
                  <a:extLst>
                    <a:ext uri="{9D8B030D-6E8A-4147-A177-3AD203B41FA5}">
                      <a16:colId xmlns:a16="http://schemas.microsoft.com/office/drawing/2014/main" val="20002"/>
                    </a:ext>
                  </a:extLst>
                </a:gridCol>
              </a:tblGrid>
              <a:tr h="360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Nr.</a:t>
                      </a:r>
                      <a:endParaRPr lang="de-CH" sz="1400" dirty="0"/>
                    </a:p>
                  </a:txBody>
                  <a:tcPr marT="18000" marB="18000" anchor="ctr">
                    <a:lnL w="12700" cmpd="sng">
                      <a:noFill/>
                    </a:lnL>
                    <a:lnR>
                      <a:noFill/>
                    </a:lnR>
                    <a:lnT w="12700" cmpd="sng">
                      <a:noFill/>
                    </a:lnT>
                    <a:lnB w="12700" cmpd="sng">
                      <a:noFill/>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Themenfeld</a:t>
                      </a:r>
                      <a:endParaRPr lang="de-CH" sz="1400" dirty="0"/>
                    </a:p>
                  </a:txBody>
                  <a:tcPr marR="36000" marT="18000" marB="18000" anchor="ctr">
                    <a:lnL>
                      <a:noFill/>
                    </a:lnL>
                    <a:lnR w="12700" cap="flat" cmpd="sng" algn="ctr">
                      <a:solidFill>
                        <a:sysClr val="window" lastClr="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Beschreibung</a:t>
                      </a:r>
                      <a:endParaRPr lang="de-CH" sz="1400" dirty="0"/>
                    </a:p>
                  </a:txBody>
                  <a:tcPr marT="18000" marB="18000" anchor="ctr">
                    <a:lnL w="12700" cap="flat" cmpd="sng" algn="ctr">
                      <a:solidFill>
                        <a:sysClr val="window" lastClr="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de-CH" sz="1000" b="1" kern="1200" baseline="0" dirty="0" smtClean="0">
                          <a:solidFill>
                            <a:schemeClr val="dk1"/>
                          </a:solidFill>
                          <a:latin typeface="+mj-lt"/>
                          <a:ea typeface="+mn-ea"/>
                          <a:cs typeface="+mn-cs"/>
                        </a:rPr>
                        <a:t>Rahmenbedingungen</a:t>
                      </a:r>
                      <a:endParaRPr lang="de-CH" sz="1000" b="1" kern="1200" dirty="0">
                        <a:solidFill>
                          <a:schemeClr val="dk1"/>
                        </a:solidFill>
                        <a:latin typeface="+mj-lt"/>
                        <a:ea typeface="+mn-ea"/>
                        <a:cs typeface="+mn-cs"/>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spcAft>
                          <a:spcPts val="300"/>
                        </a:spcAft>
                        <a:buFont typeface="Arial" panose="020B0604020202020204" pitchFamily="34" charset="0"/>
                        <a:buChar char="•"/>
                      </a:pPr>
                      <a:r>
                        <a:rPr lang="de-CH" sz="1000" b="0" kern="1200" baseline="0" dirty="0" smtClean="0">
                          <a:solidFill>
                            <a:schemeClr val="tx1"/>
                          </a:solidFill>
                          <a:latin typeface="+mj-lt"/>
                          <a:ea typeface="+mn-ea"/>
                          <a:cs typeface="+mn-cs"/>
                        </a:rPr>
                        <a:t>Beschreibung der relevanten Rahmenbedingungen</a:t>
                      </a:r>
                    </a:p>
                    <a:p>
                      <a:pPr marL="365125" lvl="1" indent="-182563" algn="l" defTabSz="914400" rtl="0" eaLnBrk="1" latinLnBrk="0" hangingPunct="1">
                        <a:spcAft>
                          <a:spcPts val="300"/>
                        </a:spcAft>
                        <a:buFont typeface="Symbol" panose="05050102010706020507" pitchFamily="18" charset="2"/>
                        <a:buChar char="-"/>
                      </a:pPr>
                      <a:r>
                        <a:rPr lang="de-CH" sz="1000" kern="1200" dirty="0" smtClean="0">
                          <a:solidFill>
                            <a:schemeClr val="tx1"/>
                          </a:solidFill>
                          <a:latin typeface="+mj-lt"/>
                          <a:ea typeface="+mn-ea"/>
                          <a:cs typeface="+mn-cs"/>
                        </a:rPr>
                        <a:t>Intern: Auflagen und Vorgaben, die in Projektarbeit und Ergebnissen einzuhalten sind. Beispiele: Unternehmensrichtlinien / -</a:t>
                      </a:r>
                      <a:r>
                        <a:rPr lang="de-CH" sz="1000" kern="1200" dirty="0" err="1" smtClean="0">
                          <a:solidFill>
                            <a:schemeClr val="tx1"/>
                          </a:solidFill>
                          <a:latin typeface="+mj-lt"/>
                          <a:ea typeface="+mn-ea"/>
                          <a:cs typeface="+mn-cs"/>
                        </a:rPr>
                        <a:t>spielregeln</a:t>
                      </a:r>
                      <a:r>
                        <a:rPr lang="de-CH" sz="1000" kern="1200" dirty="0" smtClean="0">
                          <a:solidFill>
                            <a:schemeClr val="tx1"/>
                          </a:solidFill>
                          <a:latin typeface="+mj-lt"/>
                          <a:ea typeface="+mn-ea"/>
                          <a:cs typeface="+mn-cs"/>
                        </a:rPr>
                        <a:t> (Konzernreglement, GB-Strategie, IT-Strategie und -Architektur, Vorgaben aus anderen Projekten)</a:t>
                      </a:r>
                    </a:p>
                    <a:p>
                      <a:pPr marL="365125" lvl="1" indent="-182563" algn="l" defTabSz="914400" rtl="0" eaLnBrk="1" latinLnBrk="0" hangingPunct="1">
                        <a:spcAft>
                          <a:spcPts val="300"/>
                        </a:spcAft>
                        <a:buFont typeface="Symbol" panose="05050102010706020507" pitchFamily="18" charset="2"/>
                        <a:buChar char="-"/>
                      </a:pPr>
                      <a:r>
                        <a:rPr lang="de-CH" sz="1000" kern="1200" dirty="0" smtClean="0">
                          <a:solidFill>
                            <a:schemeClr val="tx1"/>
                          </a:solidFill>
                          <a:latin typeface="+mj-lt"/>
                          <a:ea typeface="+mn-ea"/>
                          <a:cs typeface="+mn-cs"/>
                        </a:rPr>
                        <a:t>Extern: Gesetzliche / regulatorische Vorgaben, Lieferfristen von Lieferanten etc.</a:t>
                      </a:r>
                      <a:endParaRPr lang="de-CH" sz="1000" kern="1200" dirty="0">
                        <a:solidFill>
                          <a:schemeClr val="tx1"/>
                        </a:solidFill>
                        <a:latin typeface="+mj-lt"/>
                        <a:ea typeface="+mn-ea"/>
                        <a:cs typeface="+mn-cs"/>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de-CH" sz="1000" b="1" kern="1200" dirty="0" smtClean="0">
                          <a:solidFill>
                            <a:schemeClr val="dk1"/>
                          </a:solidFill>
                          <a:latin typeface="+mj-lt"/>
                          <a:ea typeface="+mn-ea"/>
                          <a:cs typeface="+mn-cs"/>
                        </a:rPr>
                        <a:t>Abhängigkeiten (zu definieren)</a:t>
                      </a:r>
                      <a:endParaRPr lang="de-CH" sz="1000" b="1" kern="1200" dirty="0">
                        <a:solidFill>
                          <a:schemeClr val="dk1"/>
                        </a:solidFill>
                        <a:latin typeface="+mj-lt"/>
                        <a:ea typeface="+mn-ea"/>
                        <a:cs typeface="+mn-cs"/>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defTabSz="914400" rtl="0" eaLnBrk="1" latinLnBrk="0" hangingPunct="1">
                        <a:spcAft>
                          <a:spcPts val="300"/>
                        </a:spcAft>
                        <a:buFont typeface="Arial" panose="020B0604020202020204" pitchFamily="34" charset="0"/>
                        <a:buChar char="•"/>
                      </a:pPr>
                      <a:r>
                        <a:rPr lang="de-CH" sz="1000" kern="1200" dirty="0" smtClean="0">
                          <a:solidFill>
                            <a:schemeClr val="tx1"/>
                          </a:solidFill>
                          <a:latin typeface="+mj-lt"/>
                          <a:ea typeface="+mn-ea"/>
                          <a:cs typeface="+mn-cs"/>
                        </a:rPr>
                        <a:t>An</a:t>
                      </a:r>
                      <a:r>
                        <a:rPr lang="de-CH" sz="1000" kern="1200" baseline="0" dirty="0" smtClean="0">
                          <a:solidFill>
                            <a:schemeClr val="tx1"/>
                          </a:solidFill>
                          <a:latin typeface="+mj-lt"/>
                          <a:ea typeface="+mn-ea"/>
                          <a:cs typeface="+mn-cs"/>
                        </a:rPr>
                        <a:t> dieser Stelle sind die inhaltlichen und zeitlichen Abhängigkeiten zu anderen Projekten, Vorhaben und Linienaufgaben aufzuzeigen (zentrale Unterthemen sind aufzunehmen, z.B. IT-Systeme, ext. Ressourcen etc.).</a:t>
                      </a:r>
                    </a:p>
                    <a:p>
                      <a:pPr marL="171450" indent="-171450" algn="l" defTabSz="914400" rtl="0" eaLnBrk="1" latinLnBrk="0" hangingPunct="1">
                        <a:spcAft>
                          <a:spcPts val="300"/>
                        </a:spcAft>
                        <a:buFont typeface="Arial" panose="020B0604020202020204" pitchFamily="34" charset="0"/>
                        <a:buChar char="•"/>
                      </a:pPr>
                      <a:r>
                        <a:rPr lang="de-CH" sz="1000" kern="1200" baseline="0" dirty="0" smtClean="0">
                          <a:solidFill>
                            <a:schemeClr val="tx1"/>
                          </a:solidFill>
                          <a:latin typeface="+mj-lt"/>
                          <a:ea typeface="+mn-ea"/>
                          <a:cs typeface="+mn-cs"/>
                        </a:rPr>
                        <a:t>Im Beschreibungsfeld sind die Abhängigkeiten und der Umgang mit ihnen darzustellen.</a:t>
                      </a:r>
                    </a:p>
                    <a:p>
                      <a:pPr marL="171450" indent="-171450" algn="l" defTabSz="914400" rtl="0" eaLnBrk="1" latinLnBrk="0" hangingPunct="1">
                        <a:spcAft>
                          <a:spcPts val="300"/>
                        </a:spcAft>
                        <a:buFont typeface="Arial" panose="020B0604020202020204" pitchFamily="34" charset="0"/>
                        <a:buChar char="•"/>
                      </a:pPr>
                      <a:r>
                        <a:rPr lang="de-CH" sz="1000" kern="1200" baseline="0" dirty="0" smtClean="0">
                          <a:solidFill>
                            <a:schemeClr val="tx1"/>
                          </a:solidFill>
                          <a:latin typeface="+mj-lt"/>
                          <a:ea typeface="+mn-ea"/>
                          <a:cs typeface="+mn-cs"/>
                        </a:rPr>
                        <a:t>Die Punktsetzung soll zu einem schnellen Überblick dienen, ob das Projekt beeinflusst wird oder ob es einen Einfluss hat. Bei gegenseitiger Beeinflussung ist der Punkt in die Mitte zu setzten.</a:t>
                      </a:r>
                      <a:endParaRPr lang="de-CH" sz="1000" kern="1200" dirty="0">
                        <a:solidFill>
                          <a:schemeClr val="tx1"/>
                        </a:solidFill>
                        <a:latin typeface="+mj-lt"/>
                        <a:ea typeface="+mn-ea"/>
                        <a:cs typeface="+mn-cs"/>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latin typeface="+mj-lt"/>
                        </a:rPr>
                        <a:t>Abgrenzungen</a:t>
                      </a:r>
                      <a:endParaRPr lang="de-CH" sz="1000" b="1" dirty="0">
                        <a:latin typeface="+mj-lt"/>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mj-lt"/>
                        </a:rPr>
                        <a:t>Darstellung, was im Projekt nicht gemacht werden soll (Systemgrenzen)</a:t>
                      </a: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kern="1200" baseline="0" dirty="0" smtClean="0">
                          <a:solidFill>
                            <a:schemeClr val="dk1"/>
                          </a:solidFill>
                          <a:latin typeface="+mj-lt"/>
                          <a:ea typeface="+mn-ea"/>
                          <a:cs typeface="+mn-cs"/>
                        </a:rPr>
                        <a:t>Kommunikation</a:t>
                      </a:r>
                      <a:endParaRPr lang="de-CH" sz="1000" b="1" kern="1200" dirty="0">
                        <a:solidFill>
                          <a:schemeClr val="dk1"/>
                        </a:solidFill>
                        <a:latin typeface="+mj-lt"/>
                        <a:ea typeface="+mn-ea"/>
                        <a:cs typeface="+mn-cs"/>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mj-lt"/>
                          <a:ea typeface="+mn-ea"/>
                          <a:cs typeface="+mn-cs"/>
                        </a:rPr>
                        <a:t>Beschreibung wer</a:t>
                      </a:r>
                      <a:r>
                        <a:rPr lang="de-CH" sz="1000" kern="1200" baseline="0" dirty="0" smtClean="0">
                          <a:solidFill>
                            <a:schemeClr val="tx1"/>
                          </a:solidFill>
                          <a:latin typeface="+mj-lt"/>
                          <a:ea typeface="+mn-ea"/>
                          <a:cs typeface="+mn-cs"/>
                        </a:rPr>
                        <a:t> informiert wird</a:t>
                      </a:r>
                      <a:r>
                        <a:rPr lang="de-CH" sz="1000" kern="1200" dirty="0" smtClean="0">
                          <a:solidFill>
                            <a:schemeClr val="tx1"/>
                          </a:solidFill>
                          <a:latin typeface="+mj-lt"/>
                          <a:ea typeface="+mn-ea"/>
                          <a:cs typeface="+mn-cs"/>
                        </a:rPr>
                        <a:t> (Projektintern, Kommunikation gegenüber der betroffenen Linienorganisation</a:t>
                      </a:r>
                      <a:r>
                        <a:rPr lang="de-CH" sz="1000" kern="1200" baseline="0" dirty="0" smtClean="0">
                          <a:solidFill>
                            <a:schemeClr val="tx1"/>
                          </a:solidFill>
                          <a:latin typeface="+mj-lt"/>
                          <a:ea typeface="+mn-ea"/>
                          <a:cs typeface="+mn-cs"/>
                        </a:rPr>
                        <a:t>, Medien- und Öffentlichkeitsarbeit</a:t>
                      </a:r>
                      <a:r>
                        <a:rPr lang="de-CH" sz="1000" kern="1200" dirty="0" smtClean="0">
                          <a:solidFill>
                            <a:schemeClr val="tx1"/>
                          </a:solidFill>
                          <a:latin typeface="+mj-lt"/>
                          <a:ea typeface="+mn-ea"/>
                          <a:cs typeface="+mn-cs"/>
                        </a:rPr>
                        <a:t>) und mit</a:t>
                      </a:r>
                      <a:r>
                        <a:rPr lang="de-CH" sz="1000" kern="1200" baseline="0" dirty="0" smtClean="0">
                          <a:solidFill>
                            <a:schemeClr val="tx1"/>
                          </a:solidFill>
                          <a:latin typeface="+mj-lt"/>
                          <a:ea typeface="+mn-ea"/>
                          <a:cs typeface="+mn-cs"/>
                        </a:rPr>
                        <a:t> welchen </a:t>
                      </a:r>
                      <a:r>
                        <a:rPr lang="de-CH" sz="1000" kern="1200" dirty="0" smtClean="0">
                          <a:solidFill>
                            <a:schemeClr val="tx1"/>
                          </a:solidFill>
                          <a:latin typeface="+mj-lt"/>
                          <a:ea typeface="+mn-ea"/>
                          <a:cs typeface="+mn-cs"/>
                        </a:rPr>
                        <a:t>Massnahmen (Statusberichte, Projektsitzungen, Präsentationen, Events etc.)</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mj-lt"/>
                          <a:ea typeface="+mn-ea"/>
                          <a:cs typeface="+mn-cs"/>
                        </a:rPr>
                        <a:t>Das</a:t>
                      </a:r>
                      <a:r>
                        <a:rPr lang="de-CH" sz="1000" kern="1200" baseline="0" dirty="0" smtClean="0">
                          <a:solidFill>
                            <a:schemeClr val="tx1"/>
                          </a:solidFill>
                          <a:latin typeface="+mj-lt"/>
                          <a:ea typeface="+mn-ea"/>
                          <a:cs typeface="+mn-cs"/>
                        </a:rPr>
                        <a:t> Projektmarketing soll aufzeigen, wie das Projekt «verkauft» wird (eingängiger Titel, Darstellung erfolgsorientierte Projektfortschritt, Projekt-Logo, Blog, Website, Newsletter etc.)</a:t>
                      </a:r>
                      <a:endParaRPr lang="de-CH" sz="1000" kern="1200" dirty="0" smtClean="0">
                        <a:solidFill>
                          <a:schemeClr val="tx1"/>
                        </a:solidFill>
                        <a:latin typeface="+mj-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mj-lt"/>
                          <a:ea typeface="+mn-ea"/>
                          <a:cs typeface="+mn-cs"/>
                        </a:rPr>
                        <a:t>Detaillierungen der Kommunikationsmassnahmen sowie des Berichtswesens richten sich nach den übergeordneten Weisungen</a:t>
                      </a: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latin typeface="+mj-lt"/>
                        </a:rPr>
                        <a:t>Projektrisiken</a:t>
                      </a:r>
                      <a:endParaRPr lang="de-CH" sz="1000" b="1" dirty="0">
                        <a:latin typeface="+mj-lt"/>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mj-lt"/>
                        </a:rPr>
                        <a:t>Aufführen der mittels einer Risikoanalyse (inkl. Massnahmen zur Risikovermeidung/-reduktion) identifizierten Risiken, die den Projekterfolg gefährden könnten</a:t>
                      </a:r>
                      <a:r>
                        <a:rPr lang="de-CH" sz="1000" baseline="0" dirty="0" smtClean="0">
                          <a:solidFill>
                            <a:schemeClr val="tx1"/>
                          </a:solidFill>
                          <a:latin typeface="+mj-lt"/>
                        </a:rPr>
                        <a:t> und</a:t>
                      </a:r>
                      <a:endParaRPr lang="de-CH" sz="1000" dirty="0" smtClean="0">
                        <a:solidFill>
                          <a:schemeClr val="tx1"/>
                        </a:solidFill>
                        <a:latin typeface="+mj-lt"/>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baseline="0" dirty="0" smtClean="0">
                          <a:solidFill>
                            <a:schemeClr val="tx1"/>
                          </a:solidFill>
                          <a:latin typeface="+mj-lt"/>
                        </a:rPr>
                        <a:t>Nennung ihrer Eintrittswahrscheinlichkeit (EW, in %), des Schadensausmass (SA, in TCHF) und der Risikoexposition (RE, in TCHF </a:t>
                      </a:r>
                      <a:r>
                        <a:rPr lang="de-CH" sz="1000" baseline="0" dirty="0" smtClean="0">
                          <a:solidFill>
                            <a:schemeClr val="tx1"/>
                          </a:solidFill>
                          <a:latin typeface="+mj-lt"/>
                          <a:sym typeface="Wingdings" panose="05000000000000000000" pitchFamily="2" charset="2"/>
                        </a:rPr>
                        <a:t> Multiplikation aus EW und SA).</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mj-lt"/>
                        </a:rPr>
                        <a:t>Bei Projekte</a:t>
                      </a:r>
                      <a:r>
                        <a:rPr lang="de-CH" sz="1000" baseline="0" dirty="0" smtClean="0">
                          <a:solidFill>
                            <a:schemeClr val="tx1"/>
                          </a:solidFill>
                          <a:latin typeface="+mj-lt"/>
                        </a:rPr>
                        <a:t> mit Reputationsrisiken ist der orange Punkt entsprechend zu setzten (bei Reputationsrisiken ist der RE optional anzugeben).</a:t>
                      </a:r>
                      <a:endParaRPr lang="de-CH" sz="1000" dirty="0" smtClean="0">
                        <a:solidFill>
                          <a:schemeClr val="tx1"/>
                        </a:solidFill>
                        <a:latin typeface="+mj-lt"/>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5"/>
                  </a:ext>
                </a:extLst>
              </a:tr>
            </a:tbl>
          </a:graphicData>
        </a:graphic>
      </p:graphicFrame>
      <p:sp>
        <p:nvSpPr>
          <p:cNvPr id="5" name="Ellipse 4"/>
          <p:cNvSpPr/>
          <p:nvPr/>
        </p:nvSpPr>
        <p:spPr>
          <a:xfrm>
            <a:off x="1813620" y="1412808"/>
            <a:ext cx="288000" cy="288000"/>
          </a:xfrm>
          <a:prstGeom prst="ellipse">
            <a:avLst/>
          </a:prstGeom>
          <a:solidFill>
            <a:srgbClr val="FF6307"/>
          </a:solidFill>
          <a:ln w="25400" cap="flat" cmpd="sng" algn="ctr">
            <a:noFill/>
            <a:prstDash val="solid"/>
          </a:ln>
          <a:effectLst/>
        </p:spPr>
        <p:txBody>
          <a:bodyPr rtlCol="0" anchor="ctr"/>
          <a:lstStyle/>
          <a:p>
            <a:pPr algn="ctr">
              <a:defRPr/>
            </a:pPr>
            <a:r>
              <a:rPr lang="de-CH" sz="1400" b="1" kern="0" dirty="0">
                <a:solidFill>
                  <a:prstClr val="white"/>
                </a:solidFill>
                <a:latin typeface="Arial"/>
              </a:rPr>
              <a:t>9</a:t>
            </a:r>
          </a:p>
        </p:txBody>
      </p:sp>
      <p:sp>
        <p:nvSpPr>
          <p:cNvPr id="6" name="Ellipse 5"/>
          <p:cNvSpPr/>
          <p:nvPr/>
        </p:nvSpPr>
        <p:spPr>
          <a:xfrm>
            <a:off x="1813620" y="2276872"/>
            <a:ext cx="288000" cy="288000"/>
          </a:xfrm>
          <a:prstGeom prst="ellipse">
            <a:avLst/>
          </a:prstGeom>
          <a:solidFill>
            <a:srgbClr val="FF6307"/>
          </a:solidFill>
          <a:ln w="25400" cap="flat" cmpd="sng" algn="ctr">
            <a:noFill/>
            <a:prstDash val="solid"/>
          </a:ln>
          <a:effectLst/>
        </p:spPr>
        <p:txBody>
          <a:bodyPr lIns="0" rIns="0" rtlCol="0" anchor="ctr"/>
          <a:lstStyle/>
          <a:p>
            <a:pPr algn="ctr">
              <a:defRPr/>
            </a:pPr>
            <a:r>
              <a:rPr lang="de-CH" sz="1400" b="1" kern="0" dirty="0">
                <a:solidFill>
                  <a:prstClr val="white"/>
                </a:solidFill>
                <a:latin typeface="Arial"/>
              </a:rPr>
              <a:t>10</a:t>
            </a:r>
          </a:p>
        </p:txBody>
      </p:sp>
      <p:sp>
        <p:nvSpPr>
          <p:cNvPr id="7" name="Ellipse 6"/>
          <p:cNvSpPr/>
          <p:nvPr/>
        </p:nvSpPr>
        <p:spPr>
          <a:xfrm>
            <a:off x="1813620" y="3068960"/>
            <a:ext cx="288000" cy="288000"/>
          </a:xfrm>
          <a:prstGeom prst="ellipse">
            <a:avLst/>
          </a:prstGeom>
          <a:solidFill>
            <a:srgbClr val="FF6307"/>
          </a:solidFill>
          <a:ln w="25400" cap="flat" cmpd="sng" algn="ctr">
            <a:noFill/>
            <a:prstDash val="solid"/>
          </a:ln>
          <a:effectLst/>
        </p:spPr>
        <p:txBody>
          <a:bodyPr lIns="0" rIns="0" rtlCol="0" anchor="ctr"/>
          <a:lstStyle/>
          <a:p>
            <a:pPr algn="ctr">
              <a:defRPr/>
            </a:pPr>
            <a:r>
              <a:rPr lang="de-CH" sz="1400" b="1" kern="0" dirty="0">
                <a:solidFill>
                  <a:prstClr val="white"/>
                </a:solidFill>
                <a:latin typeface="Arial"/>
              </a:rPr>
              <a:t>11</a:t>
            </a:r>
          </a:p>
        </p:txBody>
      </p:sp>
      <p:sp>
        <p:nvSpPr>
          <p:cNvPr id="8" name="Ellipse 7"/>
          <p:cNvSpPr/>
          <p:nvPr/>
        </p:nvSpPr>
        <p:spPr>
          <a:xfrm>
            <a:off x="1813620" y="3356992"/>
            <a:ext cx="288000" cy="288000"/>
          </a:xfrm>
          <a:prstGeom prst="ellipse">
            <a:avLst/>
          </a:prstGeom>
          <a:solidFill>
            <a:srgbClr val="FF6307"/>
          </a:solidFill>
          <a:ln w="25400" cap="flat" cmpd="sng" algn="ctr">
            <a:noFill/>
            <a:prstDash val="solid"/>
          </a:ln>
          <a:effectLst/>
        </p:spPr>
        <p:txBody>
          <a:bodyPr lIns="0" rIns="0" rtlCol="0" anchor="ctr"/>
          <a:lstStyle/>
          <a:p>
            <a:pPr algn="ctr">
              <a:defRPr/>
            </a:pPr>
            <a:r>
              <a:rPr lang="de-CH" sz="1400" b="1" kern="0" dirty="0">
                <a:solidFill>
                  <a:prstClr val="white"/>
                </a:solidFill>
                <a:latin typeface="Arial"/>
              </a:rPr>
              <a:t>12</a:t>
            </a:r>
          </a:p>
        </p:txBody>
      </p:sp>
      <p:sp>
        <p:nvSpPr>
          <p:cNvPr id="9" name="Ellipse 8"/>
          <p:cNvSpPr/>
          <p:nvPr/>
        </p:nvSpPr>
        <p:spPr>
          <a:xfrm>
            <a:off x="1813620" y="4526917"/>
            <a:ext cx="288000" cy="288000"/>
          </a:xfrm>
          <a:prstGeom prst="ellipse">
            <a:avLst/>
          </a:prstGeom>
          <a:solidFill>
            <a:srgbClr val="FF6307"/>
          </a:solidFill>
          <a:ln w="25400" cap="flat" cmpd="sng" algn="ctr">
            <a:noFill/>
            <a:prstDash val="solid"/>
          </a:ln>
          <a:effectLst/>
        </p:spPr>
        <p:txBody>
          <a:bodyPr lIns="0" rIns="0" rtlCol="0" anchor="ctr"/>
          <a:lstStyle/>
          <a:p>
            <a:pPr algn="ctr">
              <a:defRPr/>
            </a:pPr>
            <a:r>
              <a:rPr lang="de-CH" sz="1400" b="1" kern="0" dirty="0">
                <a:solidFill>
                  <a:prstClr val="white"/>
                </a:solidFill>
                <a:latin typeface="Arial"/>
              </a:rPr>
              <a:t>13</a:t>
            </a:r>
          </a:p>
        </p:txBody>
      </p:sp>
      <p:sp>
        <p:nvSpPr>
          <p:cNvPr id="10" name="Titel 1"/>
          <p:cNvSpPr>
            <a:spLocks noGrp="1"/>
          </p:cNvSpPr>
          <p:nvPr>
            <p:ph type="title"/>
          </p:nvPr>
        </p:nvSpPr>
        <p:spPr>
          <a:xfrm>
            <a:off x="2101621" y="139045"/>
            <a:ext cx="7263097" cy="930400"/>
          </a:xfrm>
        </p:spPr>
        <p:txBody>
          <a:bodyPr/>
          <a:lstStyle/>
          <a:p>
            <a:r>
              <a:rPr lang="de-CH" sz="1600" dirty="0"/>
              <a:t>Leitfaden Anwendung  Projektauftrag (2/4)</a:t>
            </a:r>
            <a:r>
              <a:rPr lang="de-CH" sz="900" dirty="0"/>
              <a:t/>
            </a:r>
            <a:br>
              <a:rPr lang="de-CH" sz="900" dirty="0"/>
            </a:br>
            <a:endParaRPr lang="de-CH" sz="1200" dirty="0"/>
          </a:p>
        </p:txBody>
      </p:sp>
    </p:spTree>
    <p:extLst>
      <p:ext uri="{BB962C8B-B14F-4D97-AF65-F5344CB8AC3E}">
        <p14:creationId xmlns:p14="http://schemas.microsoft.com/office/powerpoint/2010/main" val="3449742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nvPr>
        </p:nvGraphicFramePr>
        <p:xfrm>
          <a:off x="1703512" y="1268760"/>
          <a:ext cx="8777008" cy="4350000"/>
        </p:xfrm>
        <a:graphic>
          <a:graphicData uri="http://schemas.openxmlformats.org/drawingml/2006/table">
            <a:tbl>
              <a:tblPr firstRow="1" bandRow="1"/>
              <a:tblGrid>
                <a:gridCol w="432172">
                  <a:extLst>
                    <a:ext uri="{9D8B030D-6E8A-4147-A177-3AD203B41FA5}">
                      <a16:colId xmlns:a16="http://schemas.microsoft.com/office/drawing/2014/main" val="20000"/>
                    </a:ext>
                  </a:extLst>
                </a:gridCol>
                <a:gridCol w="1728036">
                  <a:extLst>
                    <a:ext uri="{9D8B030D-6E8A-4147-A177-3AD203B41FA5}">
                      <a16:colId xmlns:a16="http://schemas.microsoft.com/office/drawing/2014/main" val="20001"/>
                    </a:ext>
                  </a:extLst>
                </a:gridCol>
                <a:gridCol w="6616800">
                  <a:extLst>
                    <a:ext uri="{9D8B030D-6E8A-4147-A177-3AD203B41FA5}">
                      <a16:colId xmlns:a16="http://schemas.microsoft.com/office/drawing/2014/main" val="20002"/>
                    </a:ext>
                  </a:extLst>
                </a:gridCol>
              </a:tblGrid>
              <a:tr h="360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Nr.</a:t>
                      </a:r>
                      <a:endParaRPr lang="de-CH" sz="1400" dirty="0"/>
                    </a:p>
                  </a:txBody>
                  <a:tcPr marT="18000" marB="18000" anchor="ctr">
                    <a:lnL w="12700" cmpd="sng">
                      <a:noFill/>
                    </a:lnL>
                    <a:lnR>
                      <a:noFill/>
                    </a:lnR>
                    <a:lnT w="12700" cmpd="sng">
                      <a:noFill/>
                    </a:lnT>
                    <a:lnB w="12700" cmpd="sng">
                      <a:noFill/>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Themenfeld</a:t>
                      </a:r>
                      <a:endParaRPr lang="de-CH" sz="1400" dirty="0"/>
                    </a:p>
                  </a:txBody>
                  <a:tcPr marR="36000" marT="18000" marB="18000" anchor="ctr">
                    <a:lnL>
                      <a:noFill/>
                    </a:lnL>
                    <a:lnR w="12700" cap="flat" cmpd="sng" algn="ctr">
                      <a:solidFill>
                        <a:sysClr val="window" lastClr="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e-CH" sz="1400" dirty="0" smtClean="0"/>
                        <a:t>Beschreibung</a:t>
                      </a:r>
                      <a:endParaRPr lang="de-CH" sz="1400" dirty="0"/>
                    </a:p>
                  </a:txBody>
                  <a:tcPr marT="18000" marB="18000" anchor="ctr">
                    <a:lnL w="12700" cap="flat" cmpd="sng" algn="ctr">
                      <a:solidFill>
                        <a:sysClr val="window" lastClr="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t>Bemerkungen</a:t>
                      </a:r>
                      <a:endParaRPr lang="de-CH" sz="1000" b="1" dirty="0"/>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Arial" panose="020B0604020202020204" pitchFamily="34" charset="0"/>
                          <a:cs typeface="Arial" panose="020B0604020202020204" pitchFamily="34" charset="0"/>
                        </a:rPr>
                        <a:t>Freiraum für zusätzliche Bemerkungen, GB- / GE-spezifische Erläuterungen und projektrelevante Ergänzungen, die in keinem der anderen Felder aufgeführt wurden</a:t>
                      </a: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kern="1200" dirty="0" smtClean="0">
                          <a:solidFill>
                            <a:schemeClr val="dk1"/>
                          </a:solidFill>
                          <a:latin typeface="+mn-lt"/>
                          <a:ea typeface="+mn-ea"/>
                          <a:cs typeface="+mn-cs"/>
                        </a:rPr>
                        <a:t>Projektorganisation</a:t>
                      </a:r>
                      <a:endParaRPr lang="de-CH" sz="1000" b="1" kern="1200" dirty="0">
                        <a:solidFill>
                          <a:schemeClr val="dk1"/>
                        </a:solidFill>
                        <a:latin typeface="+mn-lt"/>
                        <a:ea typeface="+mn-ea"/>
                        <a:cs typeface="+mn-cs"/>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Arial" panose="020B0604020202020204" pitchFamily="34" charset="0"/>
                          <a:ea typeface="+mn-ea"/>
                          <a:cs typeface="Arial" panose="020B0604020202020204" pitchFamily="34" charset="0"/>
                        </a:rPr>
                        <a:t>Graphische Darstellung der Projektorganisation. Die Vorgaben der</a:t>
                      </a:r>
                      <a:r>
                        <a:rPr lang="de-CH" sz="1000" kern="1200" baseline="0" dirty="0" smtClean="0">
                          <a:solidFill>
                            <a:schemeClr val="tx1"/>
                          </a:solidFill>
                          <a:latin typeface="Arial" panose="020B0604020202020204" pitchFamily="34" charset="0"/>
                          <a:ea typeface="+mn-ea"/>
                          <a:cs typeface="Arial" panose="020B0604020202020204" pitchFamily="34" charset="0"/>
                        </a:rPr>
                        <a:t> Unternehmungs-Projektmanagement Informationen </a:t>
                      </a:r>
                      <a:r>
                        <a:rPr lang="de-CH" sz="1000" kern="1200" dirty="0" smtClean="0">
                          <a:solidFill>
                            <a:schemeClr val="tx1"/>
                          </a:solidFill>
                          <a:latin typeface="Arial" panose="020B0604020202020204" pitchFamily="34" charset="0"/>
                          <a:ea typeface="+mn-ea"/>
                          <a:cs typeface="Arial" panose="020B0604020202020204" pitchFamily="34" charset="0"/>
                        </a:rPr>
                        <a:t>in Abhängigkeit</a:t>
                      </a:r>
                      <a:r>
                        <a:rPr lang="de-CH" sz="1000" kern="1200" baseline="0" dirty="0" smtClean="0">
                          <a:solidFill>
                            <a:schemeClr val="tx1"/>
                          </a:solidFill>
                          <a:latin typeface="Arial" panose="020B0604020202020204" pitchFamily="34" charset="0"/>
                          <a:ea typeface="+mn-ea"/>
                          <a:cs typeface="Arial" panose="020B0604020202020204" pitchFamily="34" charset="0"/>
                        </a:rPr>
                        <a:t> der Projektkategorie sind </a:t>
                      </a:r>
                      <a:r>
                        <a:rPr lang="de-CH" sz="1000" i="0" kern="1200" dirty="0" smtClean="0">
                          <a:solidFill>
                            <a:schemeClr val="tx1"/>
                          </a:solidFill>
                          <a:latin typeface="Arial" panose="020B0604020202020204" pitchFamily="34" charset="0"/>
                          <a:ea typeface="+mn-ea"/>
                          <a:cs typeface="Arial" panose="020B0604020202020204" pitchFamily="34" charset="0"/>
                        </a:rPr>
                        <a:t>zu beachten</a:t>
                      </a:r>
                      <a:endParaRPr lang="de-CH" sz="1000" i="1" kern="1200" dirty="0" smtClean="0">
                        <a:solidFill>
                          <a:schemeClr val="accent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Arial" panose="020B0604020202020204" pitchFamily="34" charset="0"/>
                          <a:ea typeface="+mn-ea"/>
                          <a:cs typeface="Arial" panose="020B0604020202020204" pitchFamily="34" charset="0"/>
                        </a:rPr>
                        <a:t>Personen, die nur punktuell im Projekt mitarbeiten (Expertise, Stellungnahme) sind nicht darzustellen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Arial" panose="020B0604020202020204" pitchFamily="34" charset="0"/>
                          <a:ea typeface="+mn-ea"/>
                          <a:cs typeface="Arial" panose="020B0604020202020204" pitchFamily="34" charset="0"/>
                        </a:rPr>
                        <a:t>Das Organigramm im Template kann als Vorlage verwendet werden.</a:t>
                      </a:r>
                      <a:r>
                        <a:rPr lang="de-CH" sz="1000" kern="1200" baseline="0" dirty="0" smtClean="0">
                          <a:solidFill>
                            <a:schemeClr val="tx1"/>
                          </a:solidFill>
                          <a:latin typeface="Arial" panose="020B0604020202020204" pitchFamily="34" charset="0"/>
                          <a:ea typeface="+mn-ea"/>
                          <a:cs typeface="Arial" panose="020B0604020202020204" pitchFamily="34" charset="0"/>
                        </a:rPr>
                        <a:t> Alternativ kann ein bestehendes Organigramm an die entsprechende Stelle im Auftrag kopiert werden</a:t>
                      </a:r>
                      <a:endParaRPr lang="de-CH" sz="1000" dirty="0">
                        <a:latin typeface="Arial" panose="020B0604020202020204" pitchFamily="34" charset="0"/>
                        <a:cs typeface="Arial" panose="020B0604020202020204" pitchFamily="34" charset="0"/>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de-CH" sz="1000" b="1" kern="1200" dirty="0" smtClean="0">
                          <a:solidFill>
                            <a:schemeClr val="tx1"/>
                          </a:solidFill>
                          <a:latin typeface="+mn-lt"/>
                          <a:ea typeface="+mn-ea"/>
                          <a:cs typeface="+mn-cs"/>
                        </a:rPr>
                        <a:t>Vorgehen / Meilensteine / Termine</a:t>
                      </a:r>
                      <a:endParaRPr lang="de-CH" sz="1000" b="1" kern="1200" dirty="0">
                        <a:solidFill>
                          <a:schemeClr val="tx1"/>
                        </a:solidFill>
                        <a:latin typeface="+mn-lt"/>
                        <a:ea typeface="+mn-ea"/>
                        <a:cs typeface="+mn-cs"/>
                      </a:endParaRPr>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Arial" panose="020B0604020202020204" pitchFamily="34" charset="0"/>
                          <a:ea typeface="+mn-ea"/>
                          <a:cs typeface="Arial" panose="020B0604020202020204" pitchFamily="34" charset="0"/>
                        </a:rPr>
                        <a:t>Detaillierte Beschreibung des geplanten Projektvorgehens, Nennung der vorgesehenen Meilensteine und wichtigen Termine (z.B.</a:t>
                      </a:r>
                      <a:r>
                        <a:rPr lang="de-CH" sz="1000" kern="1200" baseline="0" dirty="0" smtClean="0">
                          <a:solidFill>
                            <a:schemeClr val="tx1"/>
                          </a:solidFill>
                          <a:latin typeface="Arial" panose="020B0604020202020204" pitchFamily="34" charset="0"/>
                          <a:ea typeface="+mn-ea"/>
                          <a:cs typeface="Arial" panose="020B0604020202020204" pitchFamily="34" charset="0"/>
                        </a:rPr>
                        <a:t> </a:t>
                      </a:r>
                      <a:r>
                        <a:rPr lang="de-CH" sz="1000" kern="1200" baseline="0" dirty="0" err="1" smtClean="0">
                          <a:solidFill>
                            <a:schemeClr val="tx1"/>
                          </a:solidFill>
                          <a:latin typeface="Arial" panose="020B0604020202020204" pitchFamily="34" charset="0"/>
                          <a:ea typeface="+mn-ea"/>
                          <a:cs typeface="Arial" panose="020B0604020202020204" pitchFamily="34" charset="0"/>
                        </a:rPr>
                        <a:t>Steering</a:t>
                      </a:r>
                      <a:r>
                        <a:rPr lang="de-CH" sz="1000" kern="1200" baseline="0" dirty="0" smtClean="0">
                          <a:solidFill>
                            <a:schemeClr val="tx1"/>
                          </a:solidFill>
                          <a:latin typeface="Arial" panose="020B0604020202020204" pitchFamily="34" charset="0"/>
                          <a:ea typeface="+mn-ea"/>
                          <a:cs typeface="Arial" panose="020B0604020202020204" pitchFamily="34" charset="0"/>
                        </a:rPr>
                        <a:t> </a:t>
                      </a:r>
                      <a:r>
                        <a:rPr lang="de-CH" sz="1000" kern="1200" baseline="0" dirty="0" err="1" smtClean="0">
                          <a:solidFill>
                            <a:schemeClr val="tx1"/>
                          </a:solidFill>
                          <a:latin typeface="Arial" panose="020B0604020202020204" pitchFamily="34" charset="0"/>
                          <a:ea typeface="+mn-ea"/>
                          <a:cs typeface="Arial" panose="020B0604020202020204" pitchFamily="34" charset="0"/>
                        </a:rPr>
                        <a:t>Commitee</a:t>
                      </a:r>
                      <a:r>
                        <a:rPr lang="de-CH" sz="1000" kern="1200" baseline="0" dirty="0" smtClean="0">
                          <a:solidFill>
                            <a:schemeClr val="tx1"/>
                          </a:solidFill>
                          <a:latin typeface="Arial" panose="020B0604020202020204" pitchFamily="34" charset="0"/>
                          <a:ea typeface="+mn-ea"/>
                          <a:cs typeface="Arial" panose="020B0604020202020204" pitchFamily="34" charset="0"/>
                        </a:rPr>
                        <a:t> Sitzungen)</a:t>
                      </a:r>
                      <a:endParaRPr lang="de-CH" sz="1000" kern="1200" dirty="0" smtClean="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Arial" panose="020B0604020202020204" pitchFamily="34" charset="0"/>
                          <a:ea typeface="+mn-ea"/>
                          <a:cs typeface="Arial" panose="020B0604020202020204" pitchFamily="34" charset="0"/>
                        </a:rPr>
                        <a:t>Das Vorgehen kann mittels zeitlich und inhaltlich aufeinander folgenden Phasen strukturiert werden. Einzelne Phasen können mittels Arbeitspaketen weiter detailliert werden.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Arial" panose="020B0604020202020204" pitchFamily="34" charset="0"/>
                          <a:ea typeface="+mn-ea"/>
                          <a:cs typeface="Arial" panose="020B0604020202020204" pitchFamily="34" charset="0"/>
                        </a:rPr>
                        <a:t>Phasen und Arbeitspakete sind mittels Balken, Meilensteine</a:t>
                      </a:r>
                      <a:r>
                        <a:rPr lang="de-CH" sz="1000" kern="1200" baseline="0" dirty="0" smtClean="0">
                          <a:solidFill>
                            <a:schemeClr val="tx1"/>
                          </a:solidFill>
                          <a:latin typeface="Arial" panose="020B0604020202020204" pitchFamily="34" charset="0"/>
                          <a:ea typeface="+mn-ea"/>
                          <a:cs typeface="Arial" panose="020B0604020202020204" pitchFamily="34" charset="0"/>
                        </a:rPr>
                        <a:t> mittels Symbol</a:t>
                      </a:r>
                      <a:r>
                        <a:rPr lang="de-CH" sz="1000" kern="1200" dirty="0" smtClean="0">
                          <a:solidFill>
                            <a:schemeClr val="tx1"/>
                          </a:solidFill>
                          <a:latin typeface="Arial" panose="020B0604020202020204" pitchFamily="34" charset="0"/>
                          <a:ea typeface="+mn-ea"/>
                          <a:cs typeface="Arial" panose="020B0604020202020204" pitchFamily="34" charset="0"/>
                        </a:rPr>
                        <a:t> im Zeitverlauf darzustellen.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kern="1200" dirty="0" smtClean="0">
                          <a:solidFill>
                            <a:schemeClr val="tx1"/>
                          </a:solidFill>
                          <a:latin typeface="Arial" panose="020B0604020202020204" pitchFamily="34" charset="0"/>
                          <a:ea typeface="+mn-ea"/>
                          <a:cs typeface="Arial" panose="020B0604020202020204" pitchFamily="34" charset="0"/>
                        </a:rPr>
                        <a:t>Projektvorgehen und Zeitplan im Template können als Vorlage verwendet werden. </a:t>
                      </a:r>
                      <a:r>
                        <a:rPr lang="de-CH" sz="1000" kern="1200" baseline="0" dirty="0" smtClean="0">
                          <a:solidFill>
                            <a:schemeClr val="tx1"/>
                          </a:solidFill>
                          <a:latin typeface="Arial" panose="020B0604020202020204" pitchFamily="34" charset="0"/>
                          <a:ea typeface="+mn-ea"/>
                          <a:cs typeface="Arial" panose="020B0604020202020204" pitchFamily="34" charset="0"/>
                        </a:rPr>
                        <a:t>Alternativ kann ein bestehender Zeitplan an die entsprechende Stelle im Auftrag kopiert werden.</a:t>
                      </a:r>
                      <a:endParaRPr lang="de-CH" sz="1000" dirty="0" smtClean="0">
                        <a:latin typeface="Arial" panose="020B0604020202020204" pitchFamily="34" charset="0"/>
                        <a:cs typeface="Arial" panose="020B0604020202020204" pitchFamily="34" charset="0"/>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t>Finanzielles</a:t>
                      </a:r>
                      <a:endParaRPr lang="de-CH" sz="1000" b="1" dirty="0"/>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spcAft>
                          <a:spcPts val="300"/>
                        </a:spcAft>
                        <a:buFont typeface="Arial" panose="020B0604020202020204" pitchFamily="34" charset="0"/>
                        <a:buChar char="•"/>
                      </a:pPr>
                      <a:r>
                        <a:rPr lang="de-CH" sz="1000" dirty="0" smtClean="0">
                          <a:solidFill>
                            <a:schemeClr val="tx1"/>
                          </a:solidFill>
                          <a:latin typeface="Arial" panose="020B0604020202020204" pitchFamily="34" charset="0"/>
                          <a:cs typeface="Arial" panose="020B0604020202020204" pitchFamily="34" charset="0"/>
                        </a:rPr>
                        <a:t>Detaillierte Abschätzung der Gesamtkosten und</a:t>
                      </a:r>
                      <a:r>
                        <a:rPr lang="de-CH" sz="1000" baseline="0" dirty="0" smtClean="0">
                          <a:solidFill>
                            <a:schemeClr val="tx1"/>
                          </a:solidFill>
                          <a:latin typeface="Arial" panose="020B0604020202020204" pitchFamily="34" charset="0"/>
                          <a:cs typeface="Arial" panose="020B0604020202020204" pitchFamily="34" charset="0"/>
                        </a:rPr>
                        <a:t> der Kostentypen</a:t>
                      </a:r>
                      <a:r>
                        <a:rPr lang="de-CH" sz="1000" dirty="0" smtClean="0">
                          <a:solidFill>
                            <a:schemeClr val="tx1"/>
                          </a:solidFill>
                          <a:latin typeface="Arial" panose="020B0604020202020204" pitchFamily="34" charset="0"/>
                          <a:cs typeface="Arial" panose="020B0604020202020204" pitchFamily="34" charset="0"/>
                        </a:rPr>
                        <a:t> über die gesamte Projektlaufzeit in CHF</a:t>
                      </a:r>
                    </a:p>
                    <a:p>
                      <a:pPr marL="171450" indent="-171450">
                        <a:spcAft>
                          <a:spcPts val="300"/>
                        </a:spcAft>
                        <a:buFont typeface="Arial" panose="020B0604020202020204" pitchFamily="34" charset="0"/>
                        <a:buChar char="•"/>
                      </a:pPr>
                      <a:r>
                        <a:rPr lang="de-CH" sz="1000" dirty="0" smtClean="0">
                          <a:solidFill>
                            <a:schemeClr val="tx1"/>
                          </a:solidFill>
                          <a:latin typeface="Arial" panose="020B0604020202020204" pitchFamily="34" charset="0"/>
                          <a:cs typeface="Arial" panose="020B0604020202020204" pitchFamily="34" charset="0"/>
                        </a:rPr>
                        <a:t>Detaillierte Aussagen zu den</a:t>
                      </a:r>
                      <a:r>
                        <a:rPr lang="de-CH" sz="1000" baseline="0" dirty="0" smtClean="0">
                          <a:solidFill>
                            <a:schemeClr val="tx1"/>
                          </a:solidFill>
                          <a:latin typeface="Arial" panose="020B0604020202020204" pitchFamily="34" charset="0"/>
                          <a:cs typeface="Arial" panose="020B0604020202020204" pitchFamily="34" charset="0"/>
                        </a:rPr>
                        <a:t> GB-spezifischen Wirtschaftlichkeitskennzahlen wie beispielsweise die Kosteneinsparung/Jahr,</a:t>
                      </a:r>
                      <a:r>
                        <a:rPr lang="de-CH" sz="1000" dirty="0" smtClean="0">
                          <a:solidFill>
                            <a:schemeClr val="tx1"/>
                          </a:solidFill>
                          <a:latin typeface="Arial" panose="020B0604020202020204" pitchFamily="34" charset="0"/>
                          <a:cs typeface="Arial" panose="020B0604020202020204" pitchFamily="34" charset="0"/>
                        </a:rPr>
                        <a:t> Mehreinnahmen/Jahr,</a:t>
                      </a:r>
                      <a:r>
                        <a:rPr lang="de-CH" sz="1000" baseline="0" dirty="0" smtClean="0">
                          <a:solidFill>
                            <a:schemeClr val="tx1"/>
                          </a:solidFill>
                          <a:latin typeface="Arial" panose="020B0604020202020204" pitchFamily="34" charset="0"/>
                          <a:cs typeface="Arial" panose="020B0604020202020204" pitchFamily="34" charset="0"/>
                        </a:rPr>
                        <a:t> </a:t>
                      </a:r>
                      <a:r>
                        <a:rPr lang="de-CH" sz="1000" dirty="0" smtClean="0">
                          <a:solidFill>
                            <a:schemeClr val="tx1"/>
                          </a:solidFill>
                          <a:latin typeface="Arial" panose="020B0604020202020204" pitchFamily="34" charset="0"/>
                          <a:cs typeface="Arial" panose="020B0604020202020204" pitchFamily="34" charset="0"/>
                        </a:rPr>
                        <a:t>Margen- bzw. DB3-Abschätzung sowie Payback oder NPV</a:t>
                      </a: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e-CH" sz="1200" dirty="0"/>
                    </a:p>
                  </a:txBody>
                  <a:tcPr marT="18000" marB="18000">
                    <a:lnL w="12700" cmpd="sng">
                      <a:noFill/>
                    </a:lnL>
                    <a:lnR>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CH" sz="1000" b="1" dirty="0" smtClean="0"/>
                        <a:t>Ressourcenplanung</a:t>
                      </a:r>
                      <a:endParaRPr lang="de-CH" sz="1000" b="1" dirty="0"/>
                    </a:p>
                  </a:txBody>
                  <a:tcPr marR="36000" marT="18000" marB="18000">
                    <a:lnL>
                      <a:noFill/>
                    </a:lnL>
                    <a:lnR w="12700" cap="flat" cmpd="sng" algn="ctr">
                      <a:solidFill>
                        <a:sysClr val="window" lastClr="FFFFFF">
                          <a:lumMod val="65000"/>
                        </a:sys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Arial" panose="020B0604020202020204" pitchFamily="34" charset="0"/>
                          <a:cs typeface="Arial" panose="020B0604020202020204" pitchFamily="34" charset="0"/>
                        </a:rPr>
                        <a:t>Summarische Ressourcenplanung in Personentagen;</a:t>
                      </a:r>
                      <a:r>
                        <a:rPr lang="de-CH" sz="1000" baseline="0" dirty="0" smtClean="0">
                          <a:solidFill>
                            <a:schemeClr val="tx1"/>
                          </a:solidFill>
                          <a:latin typeface="Arial" panose="020B0604020202020204" pitchFamily="34" charset="0"/>
                          <a:cs typeface="Arial" panose="020B0604020202020204" pitchFamily="34" charset="0"/>
                        </a:rPr>
                        <a:t> exemplarisch Darstellung der GB, jedoch ist man bei der sinnvollen OE-Aggregation (GE, Abt. etc.) frei.</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baseline="0" dirty="0" smtClean="0">
                          <a:solidFill>
                            <a:schemeClr val="tx1"/>
                          </a:solidFill>
                          <a:latin typeface="Arial" panose="020B0604020202020204" pitchFamily="34" charset="0"/>
                          <a:cs typeface="Arial" panose="020B0604020202020204" pitchFamily="34" charset="0"/>
                        </a:rPr>
                        <a:t>Die mit dem Linienvorgesetzten abgestimmten Ressourcen sind in der Spalte «freigegeben» summarisch abzubilden. Als Richtwert sollen bei der Projektfreigabe mind. 70 bis 80% der Ressourcen abgestimmt sein.</a:t>
                      </a:r>
                      <a:endParaRPr lang="de-CH" sz="1000"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de-CH" sz="1000" dirty="0" smtClean="0">
                          <a:solidFill>
                            <a:schemeClr val="tx1"/>
                          </a:solidFill>
                          <a:latin typeface="Arial" panose="020B0604020202020204" pitchFamily="34" charset="0"/>
                          <a:cs typeface="Arial" panose="020B0604020202020204" pitchFamily="34" charset="0"/>
                        </a:rPr>
                        <a:t>Summe der eingeplanten Ressourcen muss mit dem Gesamtressourcenbedarf (vgl. Punkt 16) übereinstimmen</a:t>
                      </a:r>
                      <a:r>
                        <a:rPr lang="de-CH" sz="1000" baseline="0" dirty="0" smtClean="0">
                          <a:solidFill>
                            <a:schemeClr val="tx1"/>
                          </a:solidFill>
                          <a:latin typeface="Arial" panose="020B0604020202020204" pitchFamily="34" charset="0"/>
                          <a:cs typeface="Arial" panose="020B0604020202020204" pitchFamily="34" charset="0"/>
                        </a:rPr>
                        <a:t> und konsistent sein mit den involvierten OE (vgl. Punkt 8)</a:t>
                      </a:r>
                      <a:endParaRPr lang="de-CH" sz="1000" dirty="0" smtClean="0">
                        <a:solidFill>
                          <a:schemeClr val="tx1"/>
                        </a:solidFill>
                        <a:latin typeface="Arial" panose="020B0604020202020204" pitchFamily="34" charset="0"/>
                        <a:cs typeface="Arial" panose="020B0604020202020204" pitchFamily="34" charset="0"/>
                      </a:endParaRPr>
                    </a:p>
                  </a:txBody>
                  <a:tcPr marR="36000" marT="18000" marB="18000">
                    <a:lnL w="12700" cap="flat" cmpd="sng" algn="ctr">
                      <a:solidFill>
                        <a:sysClr val="window" lastClr="FFFFFF">
                          <a:lumMod val="65000"/>
                        </a:sys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tint val="20000"/>
                      </a:srgbClr>
                    </a:solidFill>
                  </a:tcPr>
                </a:tc>
                <a:extLst>
                  <a:ext uri="{0D108BD9-81ED-4DB2-BD59-A6C34878D82A}">
                    <a16:rowId xmlns:a16="http://schemas.microsoft.com/office/drawing/2014/main" val="10005"/>
                  </a:ext>
                </a:extLst>
              </a:tr>
            </a:tbl>
          </a:graphicData>
        </a:graphic>
      </p:graphicFrame>
      <p:sp>
        <p:nvSpPr>
          <p:cNvPr id="5" name="Ellipse 4"/>
          <p:cNvSpPr/>
          <p:nvPr/>
        </p:nvSpPr>
        <p:spPr>
          <a:xfrm>
            <a:off x="1741612" y="2019836"/>
            <a:ext cx="288000" cy="288000"/>
          </a:xfrm>
          <a:prstGeom prst="ellipse">
            <a:avLst/>
          </a:prstGeom>
          <a:solidFill>
            <a:srgbClr val="FF6307"/>
          </a:solidFill>
          <a:ln w="25400" cap="flat" cmpd="sng" algn="ctr">
            <a:noFill/>
            <a:prstDash val="solid"/>
          </a:ln>
          <a:effectLst/>
        </p:spPr>
        <p:txBody>
          <a:bodyPr lIns="0" rIns="0" rtlCol="0" anchor="ctr"/>
          <a:lstStyle/>
          <a:p>
            <a:pPr algn="ctr">
              <a:defRPr/>
            </a:pPr>
            <a:r>
              <a:rPr lang="de-CH" sz="1400" b="1" kern="0" dirty="0">
                <a:solidFill>
                  <a:prstClr val="white"/>
                </a:solidFill>
                <a:latin typeface="Arial"/>
              </a:rPr>
              <a:t>15</a:t>
            </a:r>
          </a:p>
        </p:txBody>
      </p:sp>
      <p:sp>
        <p:nvSpPr>
          <p:cNvPr id="6" name="Ellipse 5"/>
          <p:cNvSpPr/>
          <p:nvPr/>
        </p:nvSpPr>
        <p:spPr>
          <a:xfrm>
            <a:off x="1741612" y="2896247"/>
            <a:ext cx="288000" cy="288000"/>
          </a:xfrm>
          <a:prstGeom prst="ellipse">
            <a:avLst/>
          </a:prstGeom>
          <a:solidFill>
            <a:srgbClr val="FF6307"/>
          </a:solidFill>
          <a:ln w="25400" cap="flat" cmpd="sng" algn="ctr">
            <a:noFill/>
            <a:prstDash val="solid"/>
          </a:ln>
          <a:effectLst/>
        </p:spPr>
        <p:txBody>
          <a:bodyPr lIns="0" rIns="0" rtlCol="0" anchor="ctr"/>
          <a:lstStyle/>
          <a:p>
            <a:pPr algn="ctr">
              <a:defRPr/>
            </a:pPr>
            <a:r>
              <a:rPr lang="de-CH" sz="1400" b="1" kern="0" dirty="0">
                <a:solidFill>
                  <a:prstClr val="white"/>
                </a:solidFill>
                <a:latin typeface="Arial"/>
              </a:rPr>
              <a:t>16</a:t>
            </a:r>
          </a:p>
        </p:txBody>
      </p:sp>
      <p:sp>
        <p:nvSpPr>
          <p:cNvPr id="7" name="Ellipse 6"/>
          <p:cNvSpPr/>
          <p:nvPr/>
        </p:nvSpPr>
        <p:spPr>
          <a:xfrm>
            <a:off x="1741612" y="4102618"/>
            <a:ext cx="288000" cy="288000"/>
          </a:xfrm>
          <a:prstGeom prst="ellipse">
            <a:avLst/>
          </a:prstGeom>
          <a:solidFill>
            <a:srgbClr val="FF6307"/>
          </a:solidFill>
          <a:ln w="25400" cap="flat" cmpd="sng" algn="ctr">
            <a:noFill/>
            <a:prstDash val="solid"/>
          </a:ln>
          <a:effectLst/>
        </p:spPr>
        <p:txBody>
          <a:bodyPr lIns="0" rIns="0" rtlCol="0" anchor="ctr"/>
          <a:lstStyle/>
          <a:p>
            <a:pPr algn="ctr">
              <a:defRPr/>
            </a:pPr>
            <a:r>
              <a:rPr lang="de-CH" sz="1400" b="1" kern="0" dirty="0">
                <a:solidFill>
                  <a:prstClr val="white"/>
                </a:solidFill>
                <a:latin typeface="Arial"/>
              </a:rPr>
              <a:t>17</a:t>
            </a:r>
          </a:p>
        </p:txBody>
      </p:sp>
      <p:sp>
        <p:nvSpPr>
          <p:cNvPr id="8" name="Ellipse 7"/>
          <p:cNvSpPr/>
          <p:nvPr/>
        </p:nvSpPr>
        <p:spPr>
          <a:xfrm>
            <a:off x="1741612" y="4653136"/>
            <a:ext cx="288000" cy="288000"/>
          </a:xfrm>
          <a:prstGeom prst="ellipse">
            <a:avLst/>
          </a:prstGeom>
          <a:solidFill>
            <a:srgbClr val="FF6307"/>
          </a:solidFill>
          <a:ln w="25400" cap="flat" cmpd="sng" algn="ctr">
            <a:noFill/>
            <a:prstDash val="solid"/>
          </a:ln>
          <a:effectLst/>
        </p:spPr>
        <p:txBody>
          <a:bodyPr lIns="0" rIns="0" rtlCol="0" anchor="ctr"/>
          <a:lstStyle/>
          <a:p>
            <a:pPr algn="ctr">
              <a:defRPr/>
            </a:pPr>
            <a:r>
              <a:rPr lang="de-CH" sz="1400" b="1" kern="0" dirty="0">
                <a:solidFill>
                  <a:prstClr val="white"/>
                </a:solidFill>
                <a:latin typeface="Arial"/>
              </a:rPr>
              <a:t>18</a:t>
            </a:r>
          </a:p>
        </p:txBody>
      </p:sp>
      <p:sp>
        <p:nvSpPr>
          <p:cNvPr id="9" name="Ellipse 8"/>
          <p:cNvSpPr/>
          <p:nvPr/>
        </p:nvSpPr>
        <p:spPr>
          <a:xfrm>
            <a:off x="1741612" y="1652047"/>
            <a:ext cx="288000" cy="288000"/>
          </a:xfrm>
          <a:prstGeom prst="ellipse">
            <a:avLst/>
          </a:prstGeom>
          <a:solidFill>
            <a:srgbClr val="FF6307"/>
          </a:solidFill>
          <a:ln w="25400" cap="flat" cmpd="sng" algn="ctr">
            <a:noFill/>
            <a:prstDash val="solid"/>
          </a:ln>
          <a:effectLst/>
        </p:spPr>
        <p:txBody>
          <a:bodyPr lIns="0" rIns="0" rtlCol="0" anchor="ctr"/>
          <a:lstStyle/>
          <a:p>
            <a:pPr algn="ctr">
              <a:defRPr/>
            </a:pPr>
            <a:r>
              <a:rPr lang="de-CH" sz="1400" b="1" kern="0" dirty="0">
                <a:solidFill>
                  <a:prstClr val="white"/>
                </a:solidFill>
                <a:latin typeface="Arial"/>
              </a:rPr>
              <a:t>14</a:t>
            </a:r>
          </a:p>
        </p:txBody>
      </p:sp>
      <p:sp>
        <p:nvSpPr>
          <p:cNvPr id="10" name="Titel 1"/>
          <p:cNvSpPr>
            <a:spLocks noGrp="1"/>
          </p:cNvSpPr>
          <p:nvPr>
            <p:ph type="title"/>
          </p:nvPr>
        </p:nvSpPr>
        <p:spPr>
          <a:xfrm>
            <a:off x="2135561" y="139045"/>
            <a:ext cx="7229157" cy="930400"/>
          </a:xfrm>
        </p:spPr>
        <p:txBody>
          <a:bodyPr/>
          <a:lstStyle/>
          <a:p>
            <a:r>
              <a:rPr lang="de-CH" sz="1600" dirty="0"/>
              <a:t>Leitfaden Anwendung  Projektauftrag (3/4)</a:t>
            </a:r>
            <a:r>
              <a:rPr lang="de-CH" sz="900" dirty="0"/>
              <a:t/>
            </a:r>
            <a:br>
              <a:rPr lang="de-CH" sz="900" dirty="0"/>
            </a:br>
            <a:endParaRPr lang="de-CH" sz="1200" dirty="0"/>
          </a:p>
        </p:txBody>
      </p:sp>
    </p:spTree>
    <p:extLst>
      <p:ext uri="{BB962C8B-B14F-4D97-AF65-F5344CB8AC3E}">
        <p14:creationId xmlns:p14="http://schemas.microsoft.com/office/powerpoint/2010/main" val="29219478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WuSYNxvoE6BLwygPeIcO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Byod7RO8k.W5VJmaCqa4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sWGY45EpEOAZtRczimD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7uJPEDNIV0CKGB5a2brS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7XDk6kVz0OKq_6NBxbSY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tebuA6GyUm_TCrA5ylo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NwYOzR4sUe5JcXEQRjr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nqhla6jT0W8ojaNkKDoB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MXuRRuF7k2Tt.FG8_3ir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R50CNynyUiWUd6k1K_iq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cc2wHzaDUC9GyfsLrzpp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sZtVPiqIkylTRgz_T6CI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SgA9DgTlUGMzuAN_pwX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sAEdm1Fy0K4vaUGFe5wC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cwR0JOkOU6QnOrRG_Wi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5d3Jq.BzECopwNMTsBxB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2meSclzf064KQgk8BRMB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HyBGiPZyYkq9w_hEAGaou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6._yhs80MU.7cj7FVld3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ljxJ1UbvTEqueeTA8LIi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dg8cWrdI0.m2bD7dAUu9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0N5d3gT800.51sPCReie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iIQNHjXs0m5I2oHeRYmD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VcXgm3Gv0iTpdpiNBRlo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iRYKGbtSUik60MPXO7T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HFzliU9NEy8TUPTgHslK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4sih3hTDdUuV9mJ_cYTMs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enAU0SJzEKmJtS5u6dE6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aCAsCypOFUSw9BeTqLmC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oubsw1lSBkOoY18hAP01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G8H2eNLBpEqKSmd79lE8H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h6fKO8.NUqg7R.4x_s7e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OyJoOddAy0qYRA7KAhO9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l53aH795U.QizSC4Mlmx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bLs0hSW7EuD_ZSRV.cqv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0x48VjP4USOiaGMbdrWK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bLs0hSW7EuD_ZSRV.cqv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v0x48VjP4USOiaGMbdrW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bCvDS19NUqzM54whvDFO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MbLs0hSW7EuD_ZSRV.cqv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v0x48VjP4USOiaGMbdrWK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30fqrCDmC0KuhyUoJEIV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v0x48VjP4USOiaGMbdrW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GgBnI0K2Eq7zHNlwfci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gt4n_8700.x3V4QIy0O3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tcL2vnjXEK1iPnPTjibK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hrw5ahbX06VlbI9TzQcUQ"/>
</p:tagLst>
</file>

<file path=ppt/theme/theme1.xml><?xml version="1.0" encoding="utf-8"?>
<a:theme xmlns:a="http://schemas.openxmlformats.org/drawingml/2006/main" name="2_procure.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2010_EF_d_Vorlage_SSC_Basismodule">
  <a:themeElements>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2010_EF_d_Vorlage_SSC_Basismodule">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2010_EF_d_Vorlage_SSC_Basismodu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2010_EF_d_Vorlage_SSC_Basismodu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2010_EF_d_Vorlage_SSC_Basismodu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2010_EF_d_Vorlage_SSC_Basismodu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2010_EF_d_Vorlage_SSC_Basismodu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2010_EF_d_Vorlage_SSC_Basismodu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2010_EF_d_Vorlage_SSC_Basismodu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2010_EF_d_Vorlage_SSC_Basismodu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2010_EF_d_Vorlage_SSC_Basismodu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2010_EF_d_Vorlage_SSC_Basismodu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2010_EF_d_Vorlage_SSC_Basismodu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2010_EF_d_Vorlage_SSC_Basismodule">
  <a:themeElements>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2010_EF_d_Vorlage_SSC_Basismodule">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2010_EF_d_Vorlage_SSC_Basismodu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2010_EF_d_Vorlage_SSC_Basismodu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2010_EF_d_Vorlage_SSC_Basismodu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2010_EF_d_Vorlage_SSC_Basismodu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2010_EF_d_Vorlage_SSC_Basismodu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2010_EF_d_Vorlage_SSC_Basismodu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2010_EF_d_Vorlage_SSC_Basismodu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2010_EF_d_Vorlage_SSC_Basismodu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2010_EF_d_Vorlage_SSC_Basismodu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2010_EF_d_Vorlage_SSC_Basismodu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2010_EF_d_Vorlage_SSC_Basismodu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procure.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procure.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2010_EF_d_Vorlage_SSC_Basismodule">
  <a:themeElements>
    <a:clrScheme name="11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2010_EF_d_Vorlage_SSC_Basismodule">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2010_EF_d_Vorlage_SSC_Basismodu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2010_EF_d_Vorlage_SSC_Basismodu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2010_EF_d_Vorlage_SSC_Basismodu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2010_EF_d_Vorlage_SSC_Basismodu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2010_EF_d_Vorlage_SSC_Basismodu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2010_EF_d_Vorlage_SSC_Basismodu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2010_EF_d_Vorlage_SSC_Basismodu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2010_EF_d_Vorlage_SSC_Basismodu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2010_EF_d_Vorlage_SSC_Basismodu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2010_EF_d_Vorlage_SSC_Basismodu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2010_EF_d_Vorlage_SSC_Basismodu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2010_EF_d_Vorlage_SSC_Basismodule">
  <a:themeElements>
    <a:clrScheme name="4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2010_EF_d_Vorlage_SSC_Basismodule">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2010_EF_d_Vorlage_SSC_Basismodu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2010_EF_d_Vorlage_SSC_Basismodu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2010_EF_d_Vorlage_SSC_Basismodu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2010_EF_d_Vorlage_SSC_Basismodu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2010_EF_d_Vorlage_SSC_Basismodu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2010_EF_d_Vorlage_SSC_Basismodu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2010_EF_d_Vorlage_SSC_Basismodu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2010_EF_d_Vorlage_SSC_Basismodu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2010_EF_d_Vorlage_SSC_Basismodu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2010_EF_d_Vorlage_SSC_Basismodu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2010_EF_d_Vorlage_SSC_Basismodu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2010_EF_d_Vorlage_SSC_Basismodule">
  <a:themeElements>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2010_EF_d_Vorlage_SSC_Basismodule">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2010_EF_d_Vorlage_SSC_Basismodu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2010_EF_d_Vorlage_SSC_Basismodu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2010_EF_d_Vorlage_SSC_Basismodu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2010_EF_d_Vorlage_SSC_Basismodu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2010_EF_d_Vorlage_SSC_Basismodu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2010_EF_d_Vorlage_SSC_Basismodu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2010_EF_d_Vorlage_SSC_Basismodu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2010_EF_d_Vorlage_SSC_Basismodu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2010_EF_d_Vorlage_SSC_Basismodu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2010_EF_d_Vorlage_SSC_Basismodu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2010_EF_d_Vorlage_SSC_Basismodu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2010_EF_d_Vorlage_SSC_Basismodule">
  <a:themeElements>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2010_EF_d_Vorlage_SSC_Basismodule">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2010_EF_d_Vorlage_SSC_Basismodu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2010_EF_d_Vorlage_SSC_Basismodu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2010_EF_d_Vorlage_SSC_Basismodu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2010_EF_d_Vorlage_SSC_Basismodu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2010_EF_d_Vorlage_SSC_Basismodu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2010_EF_d_Vorlage_SSC_Basismodu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2010_EF_d_Vorlage_SSC_Basismodu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2010_EF_d_Vorlage_SSC_Basismodu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2010_EF_d_Vorlage_SSC_Basismodu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2010_EF_d_Vorlage_SSC_Basismodu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2010_EF_d_Vorlage_SSC_Basismodu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2010_EF_d_Vorlage_SSC_Basismodule">
  <a:themeElements>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2010_EF_d_Vorlage_SSC_Basismodule">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2010_EF_d_Vorlage_SSC_Basismodu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2010_EF_d_Vorlage_SSC_Basismodu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2010_EF_d_Vorlage_SSC_Basismodu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2010_EF_d_Vorlage_SSC_Basismodu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2010_EF_d_Vorlage_SSC_Basismodu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2010_EF_d_Vorlage_SSC_Basismodu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2010_EF_d_Vorlage_SSC_Basismodu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2010_EF_d_Vorlage_SSC_Basismodu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2010_EF_d_Vorlage_SSC_Basismodu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2010_EF_d_Vorlage_SSC_Basismodu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2010_EF_d_Vorlage_SSC_Basismodu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procure.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procure.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2010_EF_d_Vorlage_SSC_Basismodule">
  <a:themeElements>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2010_EF_d_Vorlage_SSC_Basismodule">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2010_EF_d_Vorlage_SSC_Basismodu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2010_EF_d_Vorlage_SSC_Basismodu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2010_EF_d_Vorlage_SSC_Basismodu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2010_EF_d_Vorlage_SSC_Basismodu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2010_EF_d_Vorlage_SSC_Basismodu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2010_EF_d_Vorlage_SSC_Basismodu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2010_EF_d_Vorlage_SSC_Basismodu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2010_EF_d_Vorlage_SSC_Basismodu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2010_EF_d_Vorlage_SSC_Basismodu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2010_EF_d_Vorlage_SSC_Basismodu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2010_EF_d_Vorlage_SSC_Basismodu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2010_EF_d_Vorlage_SSC_Basismodu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Breitbild</PresentationFormat>
  <Paragraphs>420</Paragraphs>
  <Slides>10</Slides>
  <Notes>0</Notes>
  <HiddenSlides>0</HiddenSlides>
  <MMClips>0</MMClips>
  <ScaleCrop>false</ScaleCrop>
  <HeadingPairs>
    <vt:vector size="6" baseType="variant">
      <vt:variant>
        <vt:lpstr>Verwendete Schriftarten</vt:lpstr>
      </vt:variant>
      <vt:variant>
        <vt:i4>7</vt:i4>
      </vt:variant>
      <vt:variant>
        <vt:lpstr>Design</vt:lpstr>
      </vt:variant>
      <vt:variant>
        <vt:i4>13</vt:i4>
      </vt:variant>
      <vt:variant>
        <vt:lpstr>Folientitel</vt:lpstr>
      </vt:variant>
      <vt:variant>
        <vt:i4>10</vt:i4>
      </vt:variant>
    </vt:vector>
  </HeadingPairs>
  <TitlesOfParts>
    <vt:vector size="30" baseType="lpstr">
      <vt:lpstr>ＭＳ Ｐゴシック</vt:lpstr>
      <vt:lpstr>ＭＳ Ｐゴシック</vt:lpstr>
      <vt:lpstr>Arial</vt:lpstr>
      <vt:lpstr>Calibri</vt:lpstr>
      <vt:lpstr>Symbol</vt:lpstr>
      <vt:lpstr>Times New Roman</vt:lpstr>
      <vt:lpstr>Wingdings</vt:lpstr>
      <vt:lpstr>2_procure.ch</vt:lpstr>
      <vt:lpstr>11_2010_EF_d_Vorlage_SSC_Basismodule</vt:lpstr>
      <vt:lpstr>13_2010_EF_d_Vorlage_SSC_Basismodule</vt:lpstr>
      <vt:lpstr>10_2010_EF_d_Vorlage_SSC_Basismodule</vt:lpstr>
      <vt:lpstr>12_2010_EF_d_Vorlage_SSC_Basismodule</vt:lpstr>
      <vt:lpstr>14_2010_EF_d_Vorlage_SSC_Basismodule</vt:lpstr>
      <vt:lpstr>3_procure.ch</vt:lpstr>
      <vt:lpstr>4_procure.ch</vt:lpstr>
      <vt:lpstr>15_2010_EF_d_Vorlage_SSC_Basismodule</vt:lpstr>
      <vt:lpstr>16_2010_EF_d_Vorlage_SSC_Basismodule</vt:lpstr>
      <vt:lpstr>17_2010_EF_d_Vorlage_SSC_Basismodule</vt:lpstr>
      <vt:lpstr>5_procure.ch</vt:lpstr>
      <vt:lpstr>6_procure.ch</vt:lpstr>
      <vt:lpstr>PowerPoint-Präsentation</vt:lpstr>
      <vt:lpstr>Projektauftrag Projektname (1/4)  Projektleiter:  …… Projektnummer:  ……  Projektauftraggeber: ……</vt:lpstr>
      <vt:lpstr>Projektauftrag Projektname (2/4)  Projektleiter:  …… Projektnummer:  ……  Projektauftraggeber: ……</vt:lpstr>
      <vt:lpstr>Projektauftrag Projektname (3/4)  Projektleiter:  …… Projektnummer:  ……  Projektauftraggeber: ……</vt:lpstr>
      <vt:lpstr>Projektauftrag Projektname (4/4)  Projektleiter:  …… Projektnummer:  ……  Projektauftraggeber: ……</vt:lpstr>
      <vt:lpstr>Leitfaden Anwendung  Projektauftrag </vt:lpstr>
      <vt:lpstr>Leitfaden Anwendung  Projektauftrag (1/4) </vt:lpstr>
      <vt:lpstr>Leitfaden Anwendung  Projektauftrag (2/4) </vt:lpstr>
      <vt:lpstr>Leitfaden Anwendung  Projektauftrag (3/4) </vt:lpstr>
      <vt:lpstr>Leitfaden Anwendung  Projektauftrag (4/4)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administrator</dc:creator>
  <cp:lastModifiedBy>Désirée Truffer - procure.ch</cp:lastModifiedBy>
  <cp:revision>81</cp:revision>
  <dcterms:created xsi:type="dcterms:W3CDTF">2012-06-22T07:56:15Z</dcterms:created>
  <dcterms:modified xsi:type="dcterms:W3CDTF">2018-10-19T12:06:25Z</dcterms:modified>
</cp:coreProperties>
</file>